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8" r:id="rId1"/>
    <p:sldMasterId id="2147483702" r:id="rId2"/>
  </p:sldMasterIdLst>
  <p:notesMasterIdLst>
    <p:notesMasterId r:id="rId20"/>
  </p:notesMasterIdLst>
  <p:sldIdLst>
    <p:sldId id="288" r:id="rId3"/>
    <p:sldId id="1209" r:id="rId4"/>
    <p:sldId id="259" r:id="rId5"/>
    <p:sldId id="260" r:id="rId6"/>
    <p:sldId id="261" r:id="rId7"/>
    <p:sldId id="1211" r:id="rId8"/>
    <p:sldId id="1174" r:id="rId9"/>
    <p:sldId id="1208" r:id="rId10"/>
    <p:sldId id="1193" r:id="rId11"/>
    <p:sldId id="1192" r:id="rId12"/>
    <p:sldId id="1194" r:id="rId13"/>
    <p:sldId id="1190" r:id="rId14"/>
    <p:sldId id="1168" r:id="rId15"/>
    <p:sldId id="1207" r:id="rId16"/>
    <p:sldId id="1212" r:id="rId17"/>
    <p:sldId id="1206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1-基金會簡介" id="{70639078-486A-40E4-BD9D-6FD55A1700D4}">
          <p14:sldIdLst>
            <p14:sldId id="288"/>
            <p14:sldId id="1209"/>
            <p14:sldId id="259"/>
            <p14:sldId id="260"/>
            <p14:sldId id="261"/>
            <p14:sldId id="1211"/>
          </p14:sldIdLst>
        </p14:section>
        <p14:section name="2-獨老服務" id="{21351601-6C40-4286-8E4C-313D70ABD035}">
          <p14:sldIdLst>
            <p14:sldId id="1174"/>
            <p14:sldId id="1208"/>
            <p14:sldId id="1193"/>
            <p14:sldId id="1192"/>
            <p14:sldId id="1194"/>
            <p14:sldId id="1190"/>
            <p14:sldId id="1168"/>
          </p14:sldIdLst>
        </p14:section>
        <p14:section name="3-年菜任務" id="{41AC0661-54DE-499A-9EF0-D639B9B4CE2B}">
          <p14:sldIdLst>
            <p14:sldId id="1207"/>
            <p14:sldId id="1212"/>
          </p14:sldIdLst>
        </p14:section>
        <p14:section name="4-上傳照片" id="{9F46566E-E683-4C71-8250-A7CF3AD3632D}">
          <p14:sldIdLst>
            <p14:sldId id="1206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7C74"/>
    <a:srgbClr val="D27B87"/>
    <a:srgbClr val="E37C68"/>
    <a:srgbClr val="8C77B9"/>
    <a:srgbClr val="C84040"/>
    <a:srgbClr val="F23C00"/>
    <a:srgbClr val="E73A1C"/>
    <a:srgbClr val="2B4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0598" autoAdjust="0"/>
  </p:normalViewPr>
  <p:slideViewPr>
    <p:cSldViewPr snapToGrid="0" snapToObjects="1">
      <p:cViewPr varScale="1">
        <p:scale>
          <a:sx n="66" d="100"/>
          <a:sy n="66" d="100"/>
        </p:scale>
        <p:origin x="1109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92"/>
    </p:cViewPr>
  </p:sorter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F4961-F671-D840-803D-4B02C199AB47}" type="datetimeFigureOut">
              <a:rPr kumimoji="1" lang="zh-CN" altLang="en-US" smtClean="0"/>
              <a:t>2025/12/4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78546-C430-4549-B45A-EA3B29F81B3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4130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16400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dirty="0"/>
              <a:t>左上</a:t>
            </a:r>
            <a:r>
              <a:rPr lang="en-US" altLang="zh-TW" dirty="0"/>
              <a:t>&gt;</a:t>
            </a:r>
            <a:r>
              <a:rPr lang="zh-TW" altLang="en-US" dirty="0"/>
              <a:t>新竹帶長輩外出拍遺照、右上</a:t>
            </a:r>
            <a:r>
              <a:rPr lang="en-US" altLang="zh-TW" dirty="0"/>
              <a:t>&gt;</a:t>
            </a:r>
            <a:r>
              <a:rPr lang="zh-TW" altLang="en-US" dirty="0"/>
              <a:t>豐原帶視障伯伯去游泳圓夢、下</a:t>
            </a:r>
            <a:r>
              <a:rPr lang="en-US" altLang="zh-TW" dirty="0"/>
              <a:t>&gt;</a:t>
            </a:r>
            <a:r>
              <a:rPr lang="zh-TW" altLang="en-US" dirty="0"/>
              <a:t>北屯陪伴長輩過一日家人</a:t>
            </a:r>
            <a:endParaRPr dirty="0"/>
          </a:p>
        </p:txBody>
      </p:sp>
      <p:sp>
        <p:nvSpPr>
          <p:cNvPr id="264" name="Google Shape;26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795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31363F-6233-4F57-BAEE-1D03350EC95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843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509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若有需要可自行換照片，覆蓋在原版位上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5278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2025</a:t>
            </a:r>
            <a:r>
              <a:rPr lang="zh-TW" altLang="en-US" dirty="0"/>
              <a:t>年已成立</a:t>
            </a:r>
            <a:r>
              <a:rPr lang="en-US" altLang="zh-TW" dirty="0"/>
              <a:t>28</a:t>
            </a:r>
            <a:r>
              <a:rPr lang="zh-TW" altLang="en-US" dirty="0"/>
              <a:t>年</a:t>
            </a:r>
            <a:endParaRPr dirty="0"/>
          </a:p>
        </p:txBody>
      </p:sp>
      <p:sp>
        <p:nvSpPr>
          <p:cNvPr id="247" name="Google Shape;2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Microsoft JhengHei"/>
              <a:buNone/>
            </a:pPr>
            <a:r>
              <a:rPr lang="zh-TW" sz="1200" b="0" dirty="0">
                <a:solidFill>
                  <a:srgbClr val="595959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發展多元化服務，讓家中長輩及獨居長輩都能有更多的機會選擇自己想要的生活，家人也可以放心交給專業照顧人員，降低、減緩老化與疾病帶來的影響。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4" name="Google Shape;26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Microsoft JhengHei"/>
              <a:buNone/>
            </a:pPr>
            <a:r>
              <a:rPr lang="zh-TW" sz="1200" b="0" dirty="0">
                <a:solidFill>
                  <a:srgbClr val="595959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發展多元化服務，讓家中長輩及獨居長輩都能有更多的機會選擇自己想要的生活，家人也可以放心交給專業照顧人員，降低、減緩老化與疾病帶來的影響。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4" name="Google Shape;264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6319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3734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/>
              <a:t>若有需要可自行換照片，覆蓋在原版位上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74896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若有需要可自行換照片，覆蓋在原版位上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78546-C430-4549-B45A-EA3B29F81B38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8206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082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06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86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85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9822520">
            <a:off x="3099071" y="4109867"/>
            <a:ext cx="716991" cy="7169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18585722">
            <a:off x="2900873" y="1691060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4450317">
            <a:off x="2505542" y="3164957"/>
            <a:ext cx="139775" cy="139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4" name="矩形 3"/>
          <p:cNvSpPr/>
          <p:nvPr userDrawn="1"/>
        </p:nvSpPr>
        <p:spPr>
          <a:xfrm rot="892948">
            <a:off x="1669487" y="2837932"/>
            <a:ext cx="381184" cy="38118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4240722">
            <a:off x="2955273" y="3408916"/>
            <a:ext cx="211665" cy="21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3863176">
            <a:off x="2173227" y="2423624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187853">
            <a:off x="1161291" y="1759074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905749">
            <a:off x="2244535" y="1321826"/>
            <a:ext cx="962807" cy="9628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9322284">
            <a:off x="2044078" y="170116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 rot="42066">
            <a:off x="1017201" y="3789357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 rot="20117985">
            <a:off x="3894746" y="1815827"/>
            <a:ext cx="2847505" cy="284750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矩形 13"/>
          <p:cNvSpPr/>
          <p:nvPr userDrawn="1"/>
        </p:nvSpPr>
        <p:spPr>
          <a:xfrm rot="905749">
            <a:off x="2447009" y="4636479"/>
            <a:ext cx="958417" cy="9584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5" name="矩形 14"/>
          <p:cNvSpPr/>
          <p:nvPr userDrawn="1"/>
        </p:nvSpPr>
        <p:spPr>
          <a:xfrm rot="19322284">
            <a:off x="4995334" y="5259207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6" name="矩形 15"/>
          <p:cNvSpPr/>
          <p:nvPr userDrawn="1"/>
        </p:nvSpPr>
        <p:spPr>
          <a:xfrm rot="19736611">
            <a:off x="3735114" y="4395459"/>
            <a:ext cx="997607" cy="99760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19896190">
            <a:off x="-846980" y="4391937"/>
            <a:ext cx="3716223" cy="371622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1038842" y="3145646"/>
            <a:ext cx="1172399" cy="11723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4" name="矩形 3"/>
          <p:cNvSpPr/>
          <p:nvPr userDrawn="1"/>
        </p:nvSpPr>
        <p:spPr>
          <a:xfrm rot="18900000">
            <a:off x="2964993" y="4498454"/>
            <a:ext cx="562743" cy="56274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19462407">
            <a:off x="858415" y="3412397"/>
            <a:ext cx="305435" cy="30543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2220555">
            <a:off x="9068973" y="-665078"/>
            <a:ext cx="2602001" cy="260200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20263186">
            <a:off x="10805819" y="58017"/>
            <a:ext cx="2082844" cy="208284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20229117">
            <a:off x="7312023" y="556810"/>
            <a:ext cx="562743" cy="56274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20229117">
            <a:off x="10862353" y="2812893"/>
            <a:ext cx="472953" cy="47295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3026992" y="5398176"/>
            <a:ext cx="219002" cy="21900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9238099">
            <a:off x="11440981" y="5083137"/>
            <a:ext cx="442243" cy="44224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10718034" y="5587232"/>
            <a:ext cx="1790831" cy="1790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9831265" y="6039855"/>
            <a:ext cx="1029919" cy="10299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20567216">
            <a:off x="9227889" y="6150359"/>
            <a:ext cx="265265" cy="265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20567216">
            <a:off x="11022575" y="4821816"/>
            <a:ext cx="308836" cy="30883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96211" y="33591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-424797" y="-289495"/>
            <a:ext cx="1261895" cy="12618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1181571" y="925975"/>
            <a:ext cx="284699" cy="2846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1311075" y="13487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713834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91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8" y="3254278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9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2" y="2733675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1" y="1969502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6" y="119505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6" y="792155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4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1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5" y="2051891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21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91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8" y="3254278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9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2" y="2733675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1" y="1969502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6" y="119505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6" y="792155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4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1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5" y="2051891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21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 rot="9822520">
            <a:off x="8665854" y="4696597"/>
            <a:ext cx="716991" cy="71699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6" name="矩形 15"/>
          <p:cNvSpPr/>
          <p:nvPr userDrawn="1"/>
        </p:nvSpPr>
        <p:spPr>
          <a:xfrm rot="18585722">
            <a:off x="8467656" y="2277790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 rot="4450317">
            <a:off x="8072323" y="3751687"/>
            <a:ext cx="139775" cy="13977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8" name="矩形 17"/>
          <p:cNvSpPr/>
          <p:nvPr userDrawn="1"/>
        </p:nvSpPr>
        <p:spPr>
          <a:xfrm rot="892948">
            <a:off x="7236268" y="3424662"/>
            <a:ext cx="381184" cy="38118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9" name="矩形 18"/>
          <p:cNvSpPr/>
          <p:nvPr userDrawn="1"/>
        </p:nvSpPr>
        <p:spPr>
          <a:xfrm rot="4240722">
            <a:off x="8522054" y="3995646"/>
            <a:ext cx="211665" cy="2116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0" name="矩形 19"/>
          <p:cNvSpPr/>
          <p:nvPr userDrawn="1"/>
        </p:nvSpPr>
        <p:spPr>
          <a:xfrm rot="3863176">
            <a:off x="7740010" y="3010354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1" name="矩形 20"/>
          <p:cNvSpPr/>
          <p:nvPr userDrawn="1"/>
        </p:nvSpPr>
        <p:spPr>
          <a:xfrm rot="187853">
            <a:off x="6728072" y="2345804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2" name="矩形 21"/>
          <p:cNvSpPr/>
          <p:nvPr userDrawn="1"/>
        </p:nvSpPr>
        <p:spPr>
          <a:xfrm rot="905749">
            <a:off x="7811318" y="1908556"/>
            <a:ext cx="962807" cy="96280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3" name="矩形 22"/>
          <p:cNvSpPr/>
          <p:nvPr userDrawn="1"/>
        </p:nvSpPr>
        <p:spPr>
          <a:xfrm rot="19322284">
            <a:off x="7610859" y="228789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4" name="矩形 23"/>
          <p:cNvSpPr/>
          <p:nvPr userDrawn="1"/>
        </p:nvSpPr>
        <p:spPr>
          <a:xfrm rot="42066">
            <a:off x="6583983" y="4376087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5" name="矩形 24"/>
          <p:cNvSpPr/>
          <p:nvPr userDrawn="1"/>
        </p:nvSpPr>
        <p:spPr>
          <a:xfrm rot="20117985">
            <a:off x="9461529" y="2402557"/>
            <a:ext cx="2847505" cy="284750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6" name="矩形 25"/>
          <p:cNvSpPr/>
          <p:nvPr userDrawn="1"/>
        </p:nvSpPr>
        <p:spPr>
          <a:xfrm rot="905749">
            <a:off x="8013790" y="5223209"/>
            <a:ext cx="958417" cy="95841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7" name="矩形 26"/>
          <p:cNvSpPr/>
          <p:nvPr userDrawn="1"/>
        </p:nvSpPr>
        <p:spPr>
          <a:xfrm rot="19322284">
            <a:off x="10562117" y="5845937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8" name="矩形 27"/>
          <p:cNvSpPr/>
          <p:nvPr userDrawn="1"/>
        </p:nvSpPr>
        <p:spPr>
          <a:xfrm rot="19736611">
            <a:off x="9301897" y="4982189"/>
            <a:ext cx="997607" cy="997607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6238231" flipH="1">
            <a:off x="9407394" y="4234794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19041346" flipH="1">
            <a:off x="10088253" y="6106343"/>
            <a:ext cx="188104" cy="18810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998715" flipH="1">
            <a:off x="10506343" y="5622066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19250941" flipH="1">
            <a:off x="10179321" y="5688693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19628487" flipH="1">
            <a:off x="11165500" y="6592302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 rot="1703810" flipH="1">
            <a:off x="11537857" y="2659626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985914" flipH="1">
            <a:off x="11073315" y="5414955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3014278" flipH="1">
            <a:off x="10200527" y="3586334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4169379" flipH="1">
            <a:off x="8954406" y="54622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 rot="1849597" flipH="1">
            <a:off x="10415340" y="6386803"/>
            <a:ext cx="669019" cy="6690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 rot="1703810" flipH="1">
            <a:off x="10051625" y="3232156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360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5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9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panose="020B0503020204020204" charset="-122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5" y="182447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panose="020B0503020204020204" charset="-122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4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90" y="759874"/>
            <a:ext cx="1402001" cy="342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2" y="759874"/>
            <a:ext cx="7074345" cy="421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 panose="020B0503020204020204" charset="-122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 panose="020B0503020204020204" charset="-122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5" y="182447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panose="020B0503020204020204" charset="-122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panose="020B0503020204020204" charset="-122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7" y="4458724"/>
            <a:ext cx="3296095" cy="297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2025/12/4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838E6DDB-AEF4-407F-9A94-107F638B1C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226272"/>
            <a:ext cx="2250732" cy="530603"/>
          </a:xfrm>
          <a:prstGeom prst="rect">
            <a:avLst/>
          </a:prstGeom>
        </p:spPr>
      </p:pic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id="{7C687776-C764-42A9-AC2B-7E4F7B6B336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3392" y="1123951"/>
            <a:ext cx="10959008" cy="4897967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spcBef>
                <a:spcPct val="0"/>
              </a:spcBef>
              <a:buNone/>
              <a:defRPr lang="zh-TW" altLang="en-US" sz="2667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09585" indent="0" algn="l" defTabSz="1219170" rtl="0" eaLnBrk="1" latinLnBrk="0" hangingPunct="1">
              <a:spcBef>
                <a:spcPct val="0"/>
              </a:spcBef>
              <a:buNone/>
              <a:defRPr lang="zh-TW" altLang="en-US" sz="2667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1219170" indent="0" algn="l" defTabSz="1219170" rtl="0" eaLnBrk="1" latinLnBrk="0" hangingPunct="1">
              <a:spcBef>
                <a:spcPct val="0"/>
              </a:spcBef>
              <a:buNone/>
              <a:defRPr lang="zh-TW" altLang="en-US" sz="2667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828754" indent="0" algn="l" defTabSz="1219170" rtl="0" eaLnBrk="1" latinLnBrk="0" hangingPunct="1">
              <a:spcBef>
                <a:spcPct val="0"/>
              </a:spcBef>
              <a:buNone/>
              <a:defRPr lang="zh-TW" altLang="en-US" sz="2667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2438339" indent="0" algn="l" defTabSz="1219170" rtl="0" eaLnBrk="1" latinLnBrk="0" hangingPunct="1">
              <a:spcBef>
                <a:spcPct val="0"/>
              </a:spcBef>
              <a:buNone/>
              <a:defRPr lang="zh-TW" altLang="en-US" sz="2667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4865097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自訂版面配置">
  <p:cSld name="10_自訂版面配置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0"/>
          <p:cNvSpPr txBox="1">
            <a:spLocks noGrp="1"/>
          </p:cNvSpPr>
          <p:nvPr>
            <p:ph type="title"/>
          </p:nvPr>
        </p:nvSpPr>
        <p:spPr>
          <a:xfrm>
            <a:off x="609600" y="798494"/>
            <a:ext cx="10972800" cy="899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Clr>
                <a:srgbClr val="990000"/>
              </a:buClr>
              <a:buSzPts val="3600"/>
              <a:buFont typeface="Microsoft YaHei"/>
              <a:buNone/>
              <a:defRPr sz="4800" b="1" i="0" u="none" strike="noStrike" cap="none">
                <a:solidFill>
                  <a:srgbClr val="99000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altLang="zh-TW" smtClean="0"/>
              <a:pPr/>
              <a:t>‹#›</a:t>
            </a:fld>
            <a:endParaRPr lang="zh-TW" altLang="en-US"/>
          </a:p>
        </p:txBody>
      </p:sp>
      <p:sp>
        <p:nvSpPr>
          <p:cNvPr id="53" name="Google Shape;53;p30"/>
          <p:cNvSpPr/>
          <p:nvPr/>
        </p:nvSpPr>
        <p:spPr>
          <a:xfrm>
            <a:off x="1" y="-17768"/>
            <a:ext cx="289169" cy="6875767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456374" y="6091049"/>
            <a:ext cx="2250732" cy="53060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0"/>
          <p:cNvSpPr txBox="1">
            <a:spLocks noGrp="1"/>
          </p:cNvSpPr>
          <p:nvPr>
            <p:ph type="body" idx="1"/>
          </p:nvPr>
        </p:nvSpPr>
        <p:spPr>
          <a:xfrm>
            <a:off x="609600" y="1988840"/>
            <a:ext cx="10972800" cy="4033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3F3F3F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L="1219170" marR="0" lvl="1" indent="-304792" algn="l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3F3F3F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marL="1828754" marR="0" lvl="2" indent="-304792" algn="l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3F3F3F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marL="2438339" marR="0" lvl="3" indent="-304792" algn="l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3F3F3F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marL="3047924" marR="0" lvl="4" indent="-304792" algn="l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3F3F3F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marL="3657509" marR="0" lvl="5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74121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667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6123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6828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7D654FF-323B-465C-B397-E300698CDAD5}"/>
              </a:ext>
            </a:extLst>
          </p:cNvPr>
          <p:cNvSpPr/>
          <p:nvPr userDrawn="1"/>
        </p:nvSpPr>
        <p:spPr>
          <a:xfrm>
            <a:off x="838200" y="1623848"/>
            <a:ext cx="10515600" cy="52341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877C83E3-3649-4DC8-888A-8748D8264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52"/>
            <a:ext cx="10515600" cy="928396"/>
          </a:xfrm>
          <a:prstGeom prst="rect">
            <a:avLst/>
          </a:prstGeom>
        </p:spPr>
        <p:txBody>
          <a:bodyPr>
            <a:norm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lang="zh-TW" altLang="en-US" sz="44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id="{21576A4B-8CCB-489D-92E4-2CE90BE7E64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74944" y="2298032"/>
            <a:ext cx="9575937" cy="31640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pic>
        <p:nvPicPr>
          <p:cNvPr id="11" name="Picture 2" descr="\\rs\企劃組\6.CIS\1.LOGO標準字\財團法人老五老基金會logo-愛心白邊.png">
            <a:extLst>
              <a:ext uri="{FF2B5EF4-FFF2-40B4-BE49-F238E27FC236}">
                <a16:creationId xmlns:a16="http://schemas.microsoft.com/office/drawing/2014/main" id="{0709824F-81BF-4A25-9C0B-76AED97AD2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8979" y="6043417"/>
            <a:ext cx="615995" cy="67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8018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FB349BD-7BC3-4BBF-BB0D-1CAA27240198}"/>
              </a:ext>
            </a:extLst>
          </p:cNvPr>
          <p:cNvSpPr/>
          <p:nvPr userDrawn="1"/>
        </p:nvSpPr>
        <p:spPr>
          <a:xfrm>
            <a:off x="6972787" y="3889248"/>
            <a:ext cx="5219213" cy="29687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36B2323-162C-45F4-A0EE-09C358133EAB}"/>
              </a:ext>
            </a:extLst>
          </p:cNvPr>
          <p:cNvSpPr/>
          <p:nvPr userDrawn="1"/>
        </p:nvSpPr>
        <p:spPr>
          <a:xfrm>
            <a:off x="0" y="6447349"/>
            <a:ext cx="12192000" cy="411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13AA491A-50E3-4855-AE62-5087AA8B77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671" y="894881"/>
            <a:ext cx="5085324" cy="899136"/>
          </a:xfrm>
          <a:prstGeom prst="rect">
            <a:avLst/>
          </a:prstGeom>
        </p:spPr>
      </p:pic>
      <p:pic>
        <p:nvPicPr>
          <p:cNvPr id="10" name="圖片 9" descr="一張含有 畫畫 的圖片&#10;&#10;自動產生的描述">
            <a:extLst>
              <a:ext uri="{FF2B5EF4-FFF2-40B4-BE49-F238E27FC236}">
                <a16:creationId xmlns:a16="http://schemas.microsoft.com/office/drawing/2014/main" id="{4A3E917A-6D1C-4730-AEC1-055F580A4B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8" y="4172650"/>
            <a:ext cx="6484613" cy="235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181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68011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33660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536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96580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82499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5140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3150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2872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0172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339032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085260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7D654FF-323B-465C-B397-E300698CDAD5}"/>
              </a:ext>
            </a:extLst>
          </p:cNvPr>
          <p:cNvSpPr/>
          <p:nvPr userDrawn="1"/>
        </p:nvSpPr>
        <p:spPr>
          <a:xfrm>
            <a:off x="838200" y="1623848"/>
            <a:ext cx="10515600" cy="52341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877C83E3-3649-4DC8-888A-8748D8264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952"/>
            <a:ext cx="10515600" cy="928396"/>
          </a:xfrm>
          <a:prstGeom prst="rect">
            <a:avLst/>
          </a:prstGeom>
        </p:spPr>
        <p:txBody>
          <a:bodyPr>
            <a:norm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lang="zh-TW" altLang="en-US" sz="44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0" name="內容版面配置區 9">
            <a:extLst>
              <a:ext uri="{FF2B5EF4-FFF2-40B4-BE49-F238E27FC236}">
                <a16:creationId xmlns:a16="http://schemas.microsoft.com/office/drawing/2014/main" id="{21576A4B-8CCB-489D-92E4-2CE90BE7E64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74944" y="2298032"/>
            <a:ext cx="9575937" cy="31640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pic>
        <p:nvPicPr>
          <p:cNvPr id="11" name="Picture 2" descr="\\rs\企劃組\6.CIS\1.LOGO標準字\財團法人老五老基金會logo-愛心白邊.png">
            <a:extLst>
              <a:ext uri="{FF2B5EF4-FFF2-40B4-BE49-F238E27FC236}">
                <a16:creationId xmlns:a16="http://schemas.microsoft.com/office/drawing/2014/main" id="{0709824F-81BF-4A25-9C0B-76AED97AD2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8979" y="6043417"/>
            <a:ext cx="615995" cy="67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309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DED21A6-AFBE-4B4F-B4A8-D6B610F65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20EBECC-E33E-4D9B-A01C-33390932B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C8C3DD3-04BF-42EA-A6E4-A53852152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335F704-C9CE-46DD-A4B7-F23A16A536C1}"/>
              </a:ext>
            </a:extLst>
          </p:cNvPr>
          <p:cNvSpPr/>
          <p:nvPr userDrawn="1"/>
        </p:nvSpPr>
        <p:spPr>
          <a:xfrm flipH="1">
            <a:off x="431371" y="1768231"/>
            <a:ext cx="3928712" cy="332153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822078A-4A90-4E85-AEDC-A92198F8341A}"/>
              </a:ext>
            </a:extLst>
          </p:cNvPr>
          <p:cNvSpPr/>
          <p:nvPr userDrawn="1"/>
        </p:nvSpPr>
        <p:spPr>
          <a:xfrm flipH="1">
            <a:off x="4751850" y="1768230"/>
            <a:ext cx="6912767" cy="33215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8" name="Picture 2" descr="\\rs\企劃組\6.CIS\2.越老活越好\越老活越好2020-白-04.png">
            <a:extLst>
              <a:ext uri="{FF2B5EF4-FFF2-40B4-BE49-F238E27FC236}">
                <a16:creationId xmlns:a16="http://schemas.microsoft.com/office/drawing/2014/main" id="{F1E84255-C50B-49EF-8E32-C6A7A4F0DA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50" y="2387132"/>
            <a:ext cx="4120733" cy="218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CDACA37E-4E1B-46F8-AF57-A64CE06EB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3925" y="2261876"/>
            <a:ext cx="5568619" cy="2310438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TW" altLang="en-US" sz="4000" b="1" kern="1200" dirty="0">
                <a:solidFill>
                  <a:srgbClr val="C00000"/>
                </a:solidFill>
                <a:latin typeface="微軟正黑體"/>
                <a:ea typeface="微軟正黑體"/>
                <a:cs typeface="+mn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E86111C1-F479-467D-AD52-D82FD831DB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936" y="5787787"/>
            <a:ext cx="3215680" cy="56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289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A0955D4A-C562-4F1C-B4F1-16AF8447346A}"/>
              </a:ext>
            </a:extLst>
          </p:cNvPr>
          <p:cNvSpPr/>
          <p:nvPr userDrawn="1"/>
        </p:nvSpPr>
        <p:spPr>
          <a:xfrm>
            <a:off x="6972787" y="3889248"/>
            <a:ext cx="5219213" cy="29687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DE3403-6D35-4632-B3AC-66169AB9A190}"/>
              </a:ext>
            </a:extLst>
          </p:cNvPr>
          <p:cNvSpPr/>
          <p:nvPr userDrawn="1"/>
        </p:nvSpPr>
        <p:spPr>
          <a:xfrm>
            <a:off x="0" y="6447349"/>
            <a:ext cx="12192000" cy="411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778262"/>
            <a:ext cx="10363200" cy="1505317"/>
          </a:xfrm>
        </p:spPr>
        <p:txBody>
          <a:bodyPr anchor="b">
            <a:normAutofit/>
          </a:bodyPr>
          <a:lstStyle>
            <a:lvl1pPr marL="0" algn="ctr" defTabSz="914332" rtl="0" eaLnBrk="1" latinLnBrk="0" hangingPunct="1">
              <a:spcBef>
                <a:spcPct val="0"/>
              </a:spcBef>
              <a:buNone/>
              <a:defRPr lang="en-US" sz="66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23328" y="4156047"/>
            <a:ext cx="3954272" cy="201847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altLang="en-US" sz="16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職稱</a:t>
            </a:r>
            <a:r>
              <a:rPr lang="en-US" altLang="zh-TW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姓名</a:t>
            </a:r>
            <a:r>
              <a:rPr lang="en-US" altLang="zh-TW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電話</a:t>
            </a:r>
            <a:r>
              <a:rPr lang="en-US" altLang="zh-TW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: (04)</a:t>
            </a:r>
            <a:r>
              <a:rPr lang="en-US" altLang="zh-TW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2246-3927</a:t>
            </a:r>
          </a:p>
          <a:p>
            <a:pPr>
              <a:lnSpc>
                <a:spcPct val="150000"/>
              </a:lnSpc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信箱</a:t>
            </a:r>
            <a:r>
              <a:rPr lang="en-US" altLang="zh-TW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:@ofo.org.tw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52A9AE34-4C2F-4477-B256-1978700ED1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671" y="894881"/>
            <a:ext cx="5085324" cy="899136"/>
          </a:xfrm>
          <a:prstGeom prst="rect">
            <a:avLst/>
          </a:prstGeom>
        </p:spPr>
      </p:pic>
      <p:pic>
        <p:nvPicPr>
          <p:cNvPr id="10" name="圖片 9" descr="一張含有 畫畫 的圖片&#10;&#10;自動產生的描述">
            <a:extLst>
              <a:ext uri="{FF2B5EF4-FFF2-40B4-BE49-F238E27FC236}">
                <a16:creationId xmlns:a16="http://schemas.microsoft.com/office/drawing/2014/main" id="{9805173A-BBB4-464F-AF62-C2CC234514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58" y="4172650"/>
            <a:ext cx="6484613" cy="235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024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0078E01-21F3-4A1E-8A0B-9924965A1C31}"/>
              </a:ext>
            </a:extLst>
          </p:cNvPr>
          <p:cNvSpPr/>
          <p:nvPr userDrawn="1"/>
        </p:nvSpPr>
        <p:spPr>
          <a:xfrm>
            <a:off x="1894318" y="681037"/>
            <a:ext cx="6648295" cy="494319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244FFF-5E71-48E9-B7DE-C636760957DC}"/>
              </a:ext>
            </a:extLst>
          </p:cNvPr>
          <p:cNvSpPr/>
          <p:nvPr userDrawn="1"/>
        </p:nvSpPr>
        <p:spPr>
          <a:xfrm>
            <a:off x="2341837" y="990161"/>
            <a:ext cx="6763903" cy="49595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B380D44-D5FB-4ED5-9B51-AE5AE8618C93}"/>
              </a:ext>
            </a:extLst>
          </p:cNvPr>
          <p:cNvSpPr/>
          <p:nvPr userDrawn="1"/>
        </p:nvSpPr>
        <p:spPr>
          <a:xfrm>
            <a:off x="838201" y="1315016"/>
            <a:ext cx="2123348" cy="89928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7D380E25-860B-4FE1-AB5E-BFDADED63661}"/>
              </a:ext>
            </a:extLst>
          </p:cNvPr>
          <p:cNvSpPr txBox="1"/>
          <p:nvPr userDrawn="1"/>
        </p:nvSpPr>
        <p:spPr>
          <a:xfrm>
            <a:off x="1159133" y="1372858"/>
            <a:ext cx="14814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目</a:t>
            </a:r>
            <a:r>
              <a:rPr lang="zh-TW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錄</a:t>
            </a:r>
            <a:endParaRPr lang="zh-CN" altLang="en-US" sz="4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內容版面配置區 13">
            <a:extLst>
              <a:ext uri="{FF2B5EF4-FFF2-40B4-BE49-F238E27FC236}">
                <a16:creationId xmlns:a16="http://schemas.microsoft.com/office/drawing/2014/main" id="{890DAB45-7ACC-465D-A979-9EB96D6468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099897" y="1315015"/>
            <a:ext cx="5304367" cy="4309216"/>
          </a:xfrm>
          <a:prstGeom prst="rect">
            <a:avLst/>
          </a:prstGeom>
        </p:spPr>
        <p:txBody>
          <a:bodyPr/>
          <a:lstStyle>
            <a:lvl1pPr marL="514314" indent="-514314" algn="l" defTabSz="914332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rgbClr val="C00000"/>
              </a:buClr>
              <a:buFont typeface="+mj-lt"/>
              <a:buAutoNum type="arabicPeriod"/>
              <a:defRPr lang="en-US" altLang="zh-TW" sz="28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</a:lstStyle>
          <a:p>
            <a:pPr lvl="0"/>
            <a:r>
              <a:rPr lang="zh-TW" altLang="en-US" dirty="0"/>
              <a:t>按一下以編輯母片文字樣式</a:t>
            </a:r>
            <a:endParaRPr lang="en-US" altLang="zh-TW" dirty="0"/>
          </a:p>
        </p:txBody>
      </p:sp>
      <p:pic>
        <p:nvPicPr>
          <p:cNvPr id="12" name="Picture 2" descr="\\rs\企劃組\6.CIS\2.越老活越好\越老活越好2020-紅-07.png">
            <a:extLst>
              <a:ext uri="{FF2B5EF4-FFF2-40B4-BE49-F238E27FC236}">
                <a16:creationId xmlns:a16="http://schemas.microsoft.com/office/drawing/2014/main" id="{7DD075E3-1849-4270-8A25-5B5B392EC20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0131" y="4719739"/>
            <a:ext cx="3086261" cy="16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0482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1F95E5A-6791-4B56-8F95-A046F0FCCBEF}"/>
              </a:ext>
            </a:extLst>
          </p:cNvPr>
          <p:cNvSpPr/>
          <p:nvPr userDrawn="1"/>
        </p:nvSpPr>
        <p:spPr>
          <a:xfrm>
            <a:off x="1580712" y="1058226"/>
            <a:ext cx="8874857" cy="45549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標題 16">
            <a:extLst>
              <a:ext uri="{FF2B5EF4-FFF2-40B4-BE49-F238E27FC236}">
                <a16:creationId xmlns:a16="http://schemas.microsoft.com/office/drawing/2014/main" id="{4707BCE8-2BA6-47C8-987E-A92B43E9E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403" y="1853494"/>
            <a:ext cx="7240328" cy="2342905"/>
          </a:xfrm>
        </p:spPr>
        <p:txBody>
          <a:bodyPr>
            <a:no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60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8" name="日期版面配置區 17">
            <a:extLst>
              <a:ext uri="{FF2B5EF4-FFF2-40B4-BE49-F238E27FC236}">
                <a16:creationId xmlns:a16="http://schemas.microsoft.com/office/drawing/2014/main" id="{5D8ECBFE-9689-47C2-98A5-E84F7EAD16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19" name="頁尾版面配置區 18">
            <a:extLst>
              <a:ext uri="{FF2B5EF4-FFF2-40B4-BE49-F238E27FC236}">
                <a16:creationId xmlns:a16="http://schemas.microsoft.com/office/drawing/2014/main" id="{3FB2E715-9D1B-4F7D-86AF-01286BACC3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0" name="投影片編號版面配置區 19">
            <a:extLst>
              <a:ext uri="{FF2B5EF4-FFF2-40B4-BE49-F238E27FC236}">
                <a16:creationId xmlns:a16="http://schemas.microsoft.com/office/drawing/2014/main" id="{8CDD5368-1A0A-428C-8D44-3100B1C878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04310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5ABF41A-7EBE-4A52-A5B4-0237A9158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113BD5A4-C116-4671-BD72-746354312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041CD7B-1779-49A8-9A68-38320A6B4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F4B637-A76B-449D-8F0B-7DCC39EABDFD}"/>
              </a:ext>
            </a:extLst>
          </p:cNvPr>
          <p:cNvSpPr/>
          <p:nvPr userDrawn="1"/>
        </p:nvSpPr>
        <p:spPr>
          <a:xfrm>
            <a:off x="3023659" y="1318356"/>
            <a:ext cx="7872875" cy="43263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32114A-B767-42FD-8E91-77766C5375F6}"/>
              </a:ext>
            </a:extLst>
          </p:cNvPr>
          <p:cNvSpPr/>
          <p:nvPr userDrawn="1"/>
        </p:nvSpPr>
        <p:spPr>
          <a:xfrm>
            <a:off x="815413" y="2138652"/>
            <a:ext cx="2496277" cy="316835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TextBox 1101">
            <a:extLst>
              <a:ext uri="{FF2B5EF4-FFF2-40B4-BE49-F238E27FC236}">
                <a16:creationId xmlns:a16="http://schemas.microsoft.com/office/drawing/2014/main" id="{38BA74E6-5420-4549-846A-07D1BF6EFD2D}"/>
              </a:ext>
            </a:extLst>
          </p:cNvPr>
          <p:cNvSpPr txBox="1"/>
          <p:nvPr userDrawn="1"/>
        </p:nvSpPr>
        <p:spPr>
          <a:xfrm>
            <a:off x="10207037" y="4700197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內容版面配置區 14">
            <a:extLst>
              <a:ext uri="{FF2B5EF4-FFF2-40B4-BE49-F238E27FC236}">
                <a16:creationId xmlns:a16="http://schemas.microsoft.com/office/drawing/2014/main" id="{56184516-18E1-4BBC-889D-3705E8AA087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29597" y="2577976"/>
            <a:ext cx="1667935" cy="2192338"/>
          </a:xfrm>
          <a:prstGeom prst="rect">
            <a:avLst/>
          </a:prstGeom>
        </p:spPr>
        <p:txBody>
          <a:bodyPr/>
          <a:lstStyle>
            <a:lvl1pPr marL="0" indent="0" algn="l" defTabSz="914332" rtl="0" eaLnBrk="1" latinLnBrk="0" hangingPunct="1">
              <a:buNone/>
              <a:defRPr lang="zh-TW" altLang="en-US" sz="138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lang="en-US" altLang="zh-TW" dirty="0"/>
              <a:t>1</a:t>
            </a:r>
            <a:endParaRPr lang="zh-TW" altLang="en-US" dirty="0"/>
          </a:p>
        </p:txBody>
      </p:sp>
      <p:pic>
        <p:nvPicPr>
          <p:cNvPr id="12" name="Picture 2" descr="\\rs\企劃組\6.CIS\1.LOGO標準字\財團法人老五老基金會logo-愛心白邊.png">
            <a:extLst>
              <a:ext uri="{FF2B5EF4-FFF2-40B4-BE49-F238E27FC236}">
                <a16:creationId xmlns:a16="http://schemas.microsoft.com/office/drawing/2014/main" id="{DE5F9A60-B283-43D5-A5D2-83C4BEA245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027" y="-107796"/>
            <a:ext cx="1787044" cy="142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標題 16">
            <a:extLst>
              <a:ext uri="{FF2B5EF4-FFF2-40B4-BE49-F238E27FC236}">
                <a16:creationId xmlns:a16="http://schemas.microsoft.com/office/drawing/2014/main" id="{0DCFD151-C5E6-445D-B1BF-CD6CE57CB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711" y="2138652"/>
            <a:ext cx="6110197" cy="282021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60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23629182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3569CD1-AE26-4F69-8963-0E3BC88CF3E4}"/>
              </a:ext>
            </a:extLst>
          </p:cNvPr>
          <p:cNvSpPr/>
          <p:nvPr userDrawn="1"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A876D8A2-CB73-4B95-97CA-BD9429BC5C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185" y="6206051"/>
            <a:ext cx="2250732" cy="39795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DAE56B68-F0F4-45CC-8C74-AADE820DA5DB}"/>
              </a:ext>
            </a:extLst>
          </p:cNvPr>
          <p:cNvSpPr/>
          <p:nvPr userDrawn="1"/>
        </p:nvSpPr>
        <p:spPr>
          <a:xfrm>
            <a:off x="0" y="-13326"/>
            <a:ext cx="427037" cy="6871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內容版面配置區 15">
            <a:extLst>
              <a:ext uri="{FF2B5EF4-FFF2-40B4-BE49-F238E27FC236}">
                <a16:creationId xmlns:a16="http://schemas.microsoft.com/office/drawing/2014/main" id="{AFB73860-7B7F-497F-9E0B-69667A2F16C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19200" y="554700"/>
            <a:ext cx="10134600" cy="2460625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2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1455136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0632C7D-4AA2-4176-B92F-7158868D3D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1" y="169704"/>
            <a:ext cx="2250732" cy="397952"/>
          </a:xfrm>
          <a:prstGeom prst="rect">
            <a:avLst/>
          </a:prstGeom>
        </p:spPr>
      </p:pic>
      <p:sp>
        <p:nvSpPr>
          <p:cNvPr id="6" name="內容版面配置區 9">
            <a:extLst>
              <a:ext uri="{FF2B5EF4-FFF2-40B4-BE49-F238E27FC236}">
                <a16:creationId xmlns:a16="http://schemas.microsoft.com/office/drawing/2014/main" id="{06984EFD-0D47-46FC-B8B7-133AE3364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842963"/>
            <a:ext cx="10515600" cy="5188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59544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0489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C5B2EA9-7006-45C4-BF8C-195A9536C5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79" y="213071"/>
            <a:ext cx="2250732" cy="397952"/>
          </a:xfrm>
          <a:prstGeom prst="rect">
            <a:avLst/>
          </a:prstGeom>
        </p:spPr>
      </p:pic>
      <p:sp>
        <p:nvSpPr>
          <p:cNvPr id="11" name="內容版面配置區 9">
            <a:extLst>
              <a:ext uri="{FF2B5EF4-FFF2-40B4-BE49-F238E27FC236}">
                <a16:creationId xmlns:a16="http://schemas.microsoft.com/office/drawing/2014/main" id="{C9F8BBC4-62D5-4940-9BF0-A2621E3AB6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613" y="2057401"/>
            <a:ext cx="10517188" cy="38439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8D0E4B8-981D-43BE-B692-D2FCFC61EF1B}"/>
              </a:ext>
            </a:extLst>
          </p:cNvPr>
          <p:cNvSpPr/>
          <p:nvPr userDrawn="1"/>
        </p:nvSpPr>
        <p:spPr>
          <a:xfrm>
            <a:off x="0" y="-13326"/>
            <a:ext cx="427037" cy="68713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DD725D53-747D-40FB-BD0B-E38B94C67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2374"/>
            <a:ext cx="10515600" cy="939180"/>
          </a:xfrm>
        </p:spPr>
        <p:txBody>
          <a:bodyPr>
            <a:normAutofit/>
          </a:bodyPr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44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41886987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C5B2EA9-7006-45C4-BF8C-195A9536C5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79" y="213071"/>
            <a:ext cx="2250732" cy="397952"/>
          </a:xfrm>
          <a:prstGeom prst="rect">
            <a:avLst/>
          </a:prstGeom>
        </p:spPr>
      </p:pic>
      <p:sp>
        <p:nvSpPr>
          <p:cNvPr id="11" name="內容版面配置區 9">
            <a:extLst>
              <a:ext uri="{FF2B5EF4-FFF2-40B4-BE49-F238E27FC236}">
                <a16:creationId xmlns:a16="http://schemas.microsoft.com/office/drawing/2014/main" id="{C9F8BBC4-62D5-4940-9BF0-A2621E3AB6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613" y="2033337"/>
            <a:ext cx="10517188" cy="38680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24274EC-76A4-443A-9C61-4295506C943D}"/>
              </a:ext>
            </a:extLst>
          </p:cNvPr>
          <p:cNvSpPr/>
          <p:nvPr userDrawn="1"/>
        </p:nvSpPr>
        <p:spPr>
          <a:xfrm>
            <a:off x="0" y="-13326"/>
            <a:ext cx="427037" cy="687132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標題 1">
            <a:extLst>
              <a:ext uri="{FF2B5EF4-FFF2-40B4-BE49-F238E27FC236}">
                <a16:creationId xmlns:a16="http://schemas.microsoft.com/office/drawing/2014/main" id="{E9F1013D-952B-4214-9AA9-2D6769B04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2374"/>
            <a:ext cx="10515600" cy="939180"/>
          </a:xfrm>
        </p:spPr>
        <p:txBody>
          <a:bodyPr>
            <a:normAutofit/>
          </a:bodyPr>
          <a:lstStyle>
            <a:lvl1pPr marL="0"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44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21419367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560159F-C50D-4D1D-968A-1E8F7A461F2C}"/>
              </a:ext>
            </a:extLst>
          </p:cNvPr>
          <p:cNvSpPr/>
          <p:nvPr userDrawn="1"/>
        </p:nvSpPr>
        <p:spPr>
          <a:xfrm>
            <a:off x="0" y="0"/>
            <a:ext cx="2447595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86DB5E71-85E5-4865-8EEB-C251D2219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616" y="274639"/>
            <a:ext cx="8707257" cy="712936"/>
          </a:xfrm>
          <a:prstGeom prst="rect">
            <a:avLst/>
          </a:prstGeom>
        </p:spPr>
        <p:txBody>
          <a:bodyPr>
            <a:noAutofit/>
          </a:bodyPr>
          <a:lstStyle>
            <a:lvl1pPr marL="0" algn="ctr" defTabSz="914400" rtl="0" eaLnBrk="1" latinLnBrk="0" hangingPunct="1">
              <a:spcBef>
                <a:spcPct val="0"/>
              </a:spcBef>
              <a:buNone/>
              <a:defRPr lang="zh-TW" altLang="en-US" sz="4400" b="1" kern="12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pic>
        <p:nvPicPr>
          <p:cNvPr id="9" name="Picture 2" descr="\\rs\企劃組\6.CIS\1.LOGO標準字\財團法人老五老基金會logo-愛心白邊.png">
            <a:extLst>
              <a:ext uri="{FF2B5EF4-FFF2-40B4-BE49-F238E27FC236}">
                <a16:creationId xmlns:a16="http://schemas.microsoft.com/office/drawing/2014/main" id="{1B816833-296A-496F-BED7-B2C5A57D17E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77" y="115239"/>
            <a:ext cx="922947" cy="73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內容版面配置區 9">
            <a:extLst>
              <a:ext uri="{FF2B5EF4-FFF2-40B4-BE49-F238E27FC236}">
                <a16:creationId xmlns:a16="http://schemas.microsoft.com/office/drawing/2014/main" id="{D8E77A2A-4066-46D1-8204-AB87A84899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39617" y="4710504"/>
            <a:ext cx="8707257" cy="15037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14" name="內容版面配置區 9">
            <a:extLst>
              <a:ext uri="{FF2B5EF4-FFF2-40B4-BE49-F238E27FC236}">
                <a16:creationId xmlns:a16="http://schemas.microsoft.com/office/drawing/2014/main" id="{94612960-48A2-46D5-8591-D9D3F2E9C9F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39617" y="1213659"/>
            <a:ext cx="8707257" cy="33678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lang="zh-TW" altLang="en-US" sz="2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0"/>
              </a:spcBef>
              <a:buNone/>
              <a:defRPr lang="zh-TW" altLang="en-US" sz="20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3568857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9238099">
            <a:off x="11440981" y="5083137"/>
            <a:ext cx="442243" cy="44224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10718034" y="5587232"/>
            <a:ext cx="1790831" cy="1790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9831265" y="6039855"/>
            <a:ext cx="1029919" cy="10299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20567216">
            <a:off x="9227889" y="6150359"/>
            <a:ext cx="265265" cy="265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20567216">
            <a:off x="11022575" y="4821816"/>
            <a:ext cx="308836" cy="30883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96211" y="33591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21433404">
            <a:off x="-424797" y="-289495"/>
            <a:ext cx="1261895" cy="12618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1181571" y="925975"/>
            <a:ext cx="284699" cy="2846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1311075" y="134871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713834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1670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5361769">
            <a:off x="6558091" y="-388007"/>
            <a:ext cx="1171437" cy="117143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6112258" y="3254278"/>
            <a:ext cx="331525" cy="3315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7" name="矩形 6"/>
          <p:cNvSpPr/>
          <p:nvPr userDrawn="1"/>
        </p:nvSpPr>
        <p:spPr>
          <a:xfrm rot="20601285">
            <a:off x="5807449" y="2602019"/>
            <a:ext cx="472692" cy="47269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 rot="2349059">
            <a:off x="6265432" y="2733675"/>
            <a:ext cx="223715" cy="2237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9" name="矩形 8"/>
          <p:cNvSpPr/>
          <p:nvPr userDrawn="1"/>
        </p:nvSpPr>
        <p:spPr>
          <a:xfrm rot="1971513">
            <a:off x="5492431" y="1969502"/>
            <a:ext cx="478989" cy="47898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2" name="矩形 1"/>
          <p:cNvSpPr/>
          <p:nvPr userDrawn="1"/>
        </p:nvSpPr>
        <p:spPr>
          <a:xfrm rot="19896190">
            <a:off x="6547996" y="1195052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3" name="矩形 2"/>
          <p:cNvSpPr/>
          <p:nvPr userDrawn="1"/>
        </p:nvSpPr>
        <p:spPr>
          <a:xfrm rot="20614086">
            <a:off x="4738006" y="792155"/>
            <a:ext cx="1325599" cy="132559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5" name="矩形 4"/>
          <p:cNvSpPr/>
          <p:nvPr userDrawn="1"/>
        </p:nvSpPr>
        <p:spPr>
          <a:xfrm rot="18585722">
            <a:off x="4977504" y="-1036467"/>
            <a:ext cx="1958891" cy="195889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4648691" y="376003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 rot="19750403">
            <a:off x="6270905" y="2051891"/>
            <a:ext cx="252619" cy="25261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 rot="19896190">
            <a:off x="4118801" y="1264921"/>
            <a:ext cx="329419" cy="32941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00"/>
          </a:p>
        </p:txBody>
      </p:sp>
      <p:sp>
        <p:nvSpPr>
          <p:cNvPr id="1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35810" y="236938"/>
            <a:ext cx="560136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91930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719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185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FFEB-0A33-4C6C-ABC0-C3B740761D21}" type="datetimeFigureOut">
              <a:rPr lang="zh-CN" altLang="en-US" smtClean="0"/>
              <a:t>2025/12/4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5F99-F91E-49C1-9663-3FEDE4E516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0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2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924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07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8" r:id="rId21"/>
    <p:sldLayoutId id="2147483659" r:id="rId22"/>
    <p:sldLayoutId id="2147483660" r:id="rId23"/>
    <p:sldLayoutId id="2147483661" r:id="rId24"/>
    <p:sldLayoutId id="2147483662" r:id="rId25"/>
    <p:sldLayoutId id="2147483663" r:id="rId26"/>
    <p:sldLayoutId id="2147483664" r:id="rId27"/>
    <p:sldLayoutId id="2147483723" r:id="rId28"/>
    <p:sldLayoutId id="2147483726" r:id="rId29"/>
    <p:sldLayoutId id="214748372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FDF18-11E7-41EF-92EB-2800EF2736C3}" type="datetimeFigureOut">
              <a:rPr lang="zh-TW" altLang="en-US" smtClean="0"/>
              <a:t>2025/12/4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25608-4298-493E-80B5-0CAAEA307F6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8972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7" r:id="rId12"/>
    <p:sldLayoutId id="2147483720" r:id="rId13"/>
    <p:sldLayoutId id="2147483666" r:id="rId14"/>
    <p:sldLayoutId id="2147483667" r:id="rId15"/>
    <p:sldLayoutId id="2147483668" r:id="rId16"/>
    <p:sldLayoutId id="2147483669" r:id="rId17"/>
    <p:sldLayoutId id="2147483671" r:id="rId18"/>
    <p:sldLayoutId id="2147483674" r:id="rId19"/>
    <p:sldLayoutId id="2147483675" r:id="rId20"/>
    <p:sldLayoutId id="2147483677" r:id="rId21"/>
    <p:sldLayoutId id="2147483679" r:id="rId22"/>
    <p:sldLayoutId id="2147483684" r:id="rId23"/>
    <p:sldLayoutId id="2147483685" r:id="rId24"/>
    <p:sldLayoutId id="2147483686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14ABB210-4FE3-4745-9DCD-8A356D8E2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089400"/>
            <a:ext cx="9144000" cy="2155669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F1B1BC4D-766E-4682-931B-AA68473BE6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044" b="26436"/>
          <a:stretch/>
        </p:blipFill>
        <p:spPr>
          <a:xfrm>
            <a:off x="0" y="3773214"/>
            <a:ext cx="12180172" cy="308478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59654E8F-BFD4-4421-A8DE-3A46F80F80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2129" b="48923"/>
          <a:stretch/>
        </p:blipFill>
        <p:spPr>
          <a:xfrm>
            <a:off x="0" y="0"/>
            <a:ext cx="12180172" cy="73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24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B57DF430-0D68-CC14-B553-1B61C5B74E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7813"/>
          <a:stretch/>
        </p:blipFill>
        <p:spPr>
          <a:xfrm>
            <a:off x="7048500" y="0"/>
            <a:ext cx="5143500" cy="6857999"/>
          </a:xfrm>
          <a:prstGeom prst="rect">
            <a:avLst/>
          </a:prstGeom>
        </p:spPr>
      </p:pic>
      <p:pic>
        <p:nvPicPr>
          <p:cNvPr id="5" name="圖片 4" descr="一張含有 室內, 服裝, 人員, 牆 的圖片&#10;&#10;自動產生的描述">
            <a:extLst>
              <a:ext uri="{FF2B5EF4-FFF2-40B4-BE49-F238E27FC236}">
                <a16:creationId xmlns:a16="http://schemas.microsoft.com/office/drawing/2014/main" id="{8E77F43A-B346-7A06-A126-74082D95158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12902" r="14217" b="21820"/>
          <a:stretch/>
        </p:blipFill>
        <p:spPr>
          <a:xfrm>
            <a:off x="400629" y="635000"/>
            <a:ext cx="3841171" cy="5495333"/>
          </a:xfrm>
          <a:prstGeom prst="rect">
            <a:avLst/>
          </a:prstGeom>
        </p:spPr>
      </p:pic>
      <p:pic>
        <p:nvPicPr>
          <p:cNvPr id="7" name="圖片 6" descr="一張含有 服裝, 人員, 設備, 家用電器 的圖片&#10;&#10;自動產生的描述">
            <a:extLst>
              <a:ext uri="{FF2B5EF4-FFF2-40B4-BE49-F238E27FC236}">
                <a16:creationId xmlns:a16="http://schemas.microsoft.com/office/drawing/2014/main" id="{15B67921-D245-AC70-BFFC-E88C5FB0DA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t="8950" b="15869"/>
          <a:stretch/>
        </p:blipFill>
        <p:spPr>
          <a:xfrm>
            <a:off x="4385527" y="635000"/>
            <a:ext cx="2662973" cy="2667000"/>
          </a:xfrm>
          <a:prstGeom prst="rect">
            <a:avLst/>
          </a:prstGeom>
        </p:spPr>
      </p:pic>
      <p:pic>
        <p:nvPicPr>
          <p:cNvPr id="10" name="圖片 9" descr="一張含有 牆, 室內, 人員, 下沉、洗碗槽 的圖片&#10;&#10;自動產生的描述">
            <a:extLst>
              <a:ext uri="{FF2B5EF4-FFF2-40B4-BE49-F238E27FC236}">
                <a16:creationId xmlns:a16="http://schemas.microsoft.com/office/drawing/2014/main" id="{C151D1AA-4D83-9D7F-8B08-BEF7AD2BD70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rcRect l="13618" t="8229" r="21851" b="2994"/>
          <a:stretch/>
        </p:blipFill>
        <p:spPr>
          <a:xfrm>
            <a:off x="4385528" y="3382666"/>
            <a:ext cx="2662972" cy="274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56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4D2747F3-DED2-C44A-B772-1906A8DD8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0000"/>
          <a:stretch/>
        </p:blipFill>
        <p:spPr>
          <a:xfrm>
            <a:off x="0" y="4114800"/>
            <a:ext cx="12192000" cy="2743199"/>
          </a:xfrm>
          <a:prstGeom prst="rect">
            <a:avLst/>
          </a:prstGeom>
        </p:spPr>
      </p:pic>
      <p:pic>
        <p:nvPicPr>
          <p:cNvPr id="7" name="圖片 6" descr="一張含有 服裝, 人員, 足部穿著, 微笑 的圖片&#10;&#10;自動產生的描述">
            <a:extLst>
              <a:ext uri="{FF2B5EF4-FFF2-40B4-BE49-F238E27FC236}">
                <a16:creationId xmlns:a16="http://schemas.microsoft.com/office/drawing/2014/main" id="{7556EC0D-223F-8899-0422-B0B4C772AF8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l="9807" t="22867" r="7428" b="14243"/>
          <a:stretch/>
        </p:blipFill>
        <p:spPr>
          <a:xfrm>
            <a:off x="1" y="0"/>
            <a:ext cx="3965494" cy="4016746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6400759B-D1D2-4CAA-B5B3-6FBFB1F31B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27" r="9591"/>
          <a:stretch/>
        </p:blipFill>
        <p:spPr>
          <a:xfrm>
            <a:off x="4113253" y="0"/>
            <a:ext cx="3965494" cy="401674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63F2455B-5661-478C-8D26-DA20C16176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879" r="2256" b="13333"/>
          <a:stretch/>
        </p:blipFill>
        <p:spPr>
          <a:xfrm>
            <a:off x="8226505" y="0"/>
            <a:ext cx="3990626" cy="40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52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>
                <a16:creationId xmlns:a16="http://schemas.microsoft.com/office/drawing/2014/main" id="{899C1FDB-A9C4-E18D-3F5F-4ABA0CF60CC2}"/>
              </a:ext>
            </a:extLst>
          </p:cNvPr>
          <p:cNvSpPr txBox="1"/>
          <p:nvPr/>
        </p:nvSpPr>
        <p:spPr>
          <a:xfrm>
            <a:off x="762000" y="1141711"/>
            <a:ext cx="3987800" cy="34743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zh-TW" altLang="en-US" sz="4000" b="1" dirty="0">
                <a:solidFill>
                  <a:srgbClr val="990000"/>
                </a:solidFill>
                <a:latin typeface="Microsoft YaHei"/>
                <a:ea typeface="Microsoft YaHei"/>
                <a:sym typeface="Microsoft YaHei"/>
              </a:rPr>
              <a:t>年後關懷不間斷，</a:t>
            </a:r>
            <a:br>
              <a:rPr lang="en-US" altLang="zh-TW" sz="4000" b="1" dirty="0">
                <a:solidFill>
                  <a:srgbClr val="990000"/>
                </a:solidFill>
                <a:latin typeface="Microsoft YaHei"/>
                <a:ea typeface="Microsoft YaHei"/>
                <a:sym typeface="Microsoft YaHei"/>
              </a:rPr>
            </a:br>
            <a:r>
              <a:rPr lang="zh-TW" altLang="en-US" sz="4000" b="1" dirty="0">
                <a:solidFill>
                  <a:srgbClr val="990000"/>
                </a:solidFill>
                <a:latin typeface="Microsoft YaHei"/>
                <a:ea typeface="Microsoft YaHei"/>
                <a:sym typeface="Microsoft YaHei"/>
              </a:rPr>
              <a:t>提供全方位全年度關懷</a:t>
            </a:r>
            <a:endParaRPr lang="en-US" altLang="zh-TW" sz="4000" b="1" dirty="0">
              <a:solidFill>
                <a:srgbClr val="990000"/>
              </a:solidFill>
              <a:latin typeface="Microsoft YaHei"/>
              <a:ea typeface="Microsoft YaHei"/>
              <a:sym typeface="Microsoft YaHei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3193FD5-6A49-7562-EA76-F15D42E15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圖片 2" descr="一張含有 服裝, 人員, 人的臉孔, 微笑 的圖片&#10;&#10;自動產生的描述">
            <a:extLst>
              <a:ext uri="{FF2B5EF4-FFF2-40B4-BE49-F238E27FC236}">
                <a16:creationId xmlns:a16="http://schemas.microsoft.com/office/drawing/2014/main" id="{BF2FCE64-6C86-30C6-B443-A33F3055D2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749" r="13341" b="1"/>
          <a:stretch/>
        </p:blipFill>
        <p:spPr>
          <a:xfrm>
            <a:off x="5009426" y="10"/>
            <a:ext cx="3604846" cy="3428986"/>
          </a:xfrm>
          <a:prstGeom prst="rect">
            <a:avLst/>
          </a:prstGeom>
        </p:spPr>
      </p:pic>
      <p:pic>
        <p:nvPicPr>
          <p:cNvPr id="12" name="圖片 11" descr="一張含有 體育, 游泳, 游泳池, 休閒中心 的圖片&#10;&#10;自動產生的描述">
            <a:extLst>
              <a:ext uri="{FF2B5EF4-FFF2-40B4-BE49-F238E27FC236}">
                <a16:creationId xmlns:a16="http://schemas.microsoft.com/office/drawing/2014/main" id="{150373D0-668D-3667-FFE7-D664D309CB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97" r="14457"/>
          <a:stretch/>
        </p:blipFill>
        <p:spPr>
          <a:xfrm>
            <a:off x="8587155" y="1"/>
            <a:ext cx="3604846" cy="3428996"/>
          </a:xfrm>
          <a:prstGeom prst="rect">
            <a:avLst/>
          </a:prstGeom>
        </p:spPr>
      </p:pic>
      <p:pic>
        <p:nvPicPr>
          <p:cNvPr id="5" name="圖片 4" descr="一張含有 人員, 服裝, 人的臉孔, 微笑 的圖片&#10;&#10;自動產生的描述">
            <a:extLst>
              <a:ext uri="{FF2B5EF4-FFF2-40B4-BE49-F238E27FC236}">
                <a16:creationId xmlns:a16="http://schemas.microsoft.com/office/drawing/2014/main" id="{209BCFD4-8A6C-CB9D-D29C-EBFDB2866AD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660" r="-2" b="15684"/>
          <a:stretch/>
        </p:blipFill>
        <p:spPr>
          <a:xfrm>
            <a:off x="5009426" y="3428996"/>
            <a:ext cx="7182574" cy="342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 descr="一張含有 圖解, 卡通 的圖片&#10;&#10;自動產生的描述">
            <a:extLst>
              <a:ext uri="{FF2B5EF4-FFF2-40B4-BE49-F238E27FC236}">
                <a16:creationId xmlns:a16="http://schemas.microsoft.com/office/drawing/2014/main" id="{FC915B12-B144-2D71-2443-4ECDBBFD4D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0" t="24750" r="13859" b="30451"/>
          <a:stretch/>
        </p:blipFill>
        <p:spPr>
          <a:xfrm>
            <a:off x="3599723" y="575943"/>
            <a:ext cx="5304589" cy="2095640"/>
          </a:xfrm>
          <a:prstGeom prst="rect">
            <a:avLst/>
          </a:prstGeom>
        </p:spPr>
      </p:pic>
      <p:pic>
        <p:nvPicPr>
          <p:cNvPr id="9" name="圖片 8" descr="一張含有 文字, 螢幕擷取畫面, 字型, 行 的圖片&#10;&#10;自動產生的描述">
            <a:extLst>
              <a:ext uri="{FF2B5EF4-FFF2-40B4-BE49-F238E27FC236}">
                <a16:creationId xmlns:a16="http://schemas.microsoft.com/office/drawing/2014/main" id="{F8B0CDF5-A9DF-38F5-AB91-9F2351977F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7" y="1407882"/>
            <a:ext cx="11376587" cy="555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23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13">
            <a:extLst>
              <a:ext uri="{FF2B5EF4-FFF2-40B4-BE49-F238E27FC236}">
                <a16:creationId xmlns:a16="http://schemas.microsoft.com/office/drawing/2014/main" id="{CD8886E5-7DDF-ACE3-A1E4-0242D41F2FD3}"/>
              </a:ext>
            </a:extLst>
          </p:cNvPr>
          <p:cNvSpPr txBox="1">
            <a:spLocks/>
          </p:cNvSpPr>
          <p:nvPr/>
        </p:nvSpPr>
        <p:spPr>
          <a:xfrm>
            <a:off x="3516412" y="1168787"/>
            <a:ext cx="7334469" cy="8120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14000"/>
              </a:lnSpc>
              <a:spcBef>
                <a:spcPct val="0"/>
              </a:spcBef>
              <a:buNone/>
            </a:pPr>
            <a:r>
              <a:rPr lang="zh-TW" altLang="en-US" sz="48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  <a:t>以往任務－</a:t>
            </a:r>
            <a:r>
              <a:rPr lang="zh-TW" altLang="en-US" sz="4800" b="1" dirty="0">
                <a:solidFill>
                  <a:srgbClr val="E73A1C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  <a:t>年菜送到家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B4B82EF-0344-6EB2-0967-F9961C4FE73D}"/>
              </a:ext>
            </a:extLst>
          </p:cNvPr>
          <p:cNvSpPr txBox="1"/>
          <p:nvPr/>
        </p:nvSpPr>
        <p:spPr>
          <a:xfrm>
            <a:off x="1084372" y="1325712"/>
            <a:ext cx="2144009" cy="502766"/>
          </a:xfrm>
          <a:prstGeom prst="rect">
            <a:avLst/>
          </a:prstGeom>
          <a:solidFill>
            <a:srgbClr val="E73A1C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TW" sz="2667" dirty="0">
                <a:solidFill>
                  <a:schemeClr val="bg1"/>
                </a:solidFill>
                <a:latin typeface="Gen Jyuu Gothic Bold" panose="020B0602020203020207" pitchFamily="34" charset="-120"/>
                <a:ea typeface="Gen Jyuu Gothic Bold" panose="020B0602020203020207" pitchFamily="34" charset="-120"/>
                <a:cs typeface="Gen Jyuu Gothic Bold" panose="020B0602020203020207" pitchFamily="34" charset="-120"/>
              </a:rPr>
              <a:t>Chapter3</a:t>
            </a:r>
            <a:endParaRPr lang="zh-TW" altLang="en-US" sz="2667" dirty="0">
              <a:solidFill>
                <a:schemeClr val="bg1"/>
              </a:solidFill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EA6FC2A5-71F1-1D9F-7428-5215C58FA731}"/>
              </a:ext>
            </a:extLst>
          </p:cNvPr>
          <p:cNvGrpSpPr/>
          <p:nvPr/>
        </p:nvGrpSpPr>
        <p:grpSpPr>
          <a:xfrm>
            <a:off x="1274944" y="2162392"/>
            <a:ext cx="9642112" cy="3492401"/>
            <a:chOff x="1274944" y="2136992"/>
            <a:chExt cx="9642112" cy="3492401"/>
          </a:xfrm>
        </p:grpSpPr>
        <p:pic>
          <p:nvPicPr>
            <p:cNvPr id="6" name="圖片 5" descr="一張含有 食物, 文字, 人員, 服裝 的圖片&#10;&#10;自動產生的描述">
              <a:extLst>
                <a:ext uri="{FF2B5EF4-FFF2-40B4-BE49-F238E27FC236}">
                  <a16:creationId xmlns:a16="http://schemas.microsoft.com/office/drawing/2014/main" id="{AA858F1E-8267-E5FC-5495-30860F2FF4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444" t="11332" r="4887"/>
            <a:stretch/>
          </p:blipFill>
          <p:spPr>
            <a:xfrm>
              <a:off x="6259472" y="2136992"/>
              <a:ext cx="4657584" cy="3492401"/>
            </a:xfrm>
            <a:prstGeom prst="rect">
              <a:avLst/>
            </a:prstGeom>
          </p:spPr>
        </p:pic>
        <p:pic>
          <p:nvPicPr>
            <p:cNvPr id="7" name="圖片 6" descr="一張含有 服裝, 建築, 人員, 戶外 的圖片&#10;&#10;自動產生的描述">
              <a:extLst>
                <a:ext uri="{FF2B5EF4-FFF2-40B4-BE49-F238E27FC236}">
                  <a16:creationId xmlns:a16="http://schemas.microsoft.com/office/drawing/2014/main" id="{0D74BC52-165C-0E95-E32D-7C80026E2D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275" t="15486" r="2971" b="2759"/>
            <a:stretch/>
          </p:blipFill>
          <p:spPr>
            <a:xfrm>
              <a:off x="1274944" y="2136992"/>
              <a:ext cx="4657584" cy="3492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7593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DAD86CA-8235-409B-982B-5E7A033E2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234FBA-3501-47B4-AE0C-AA4AFBC8F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187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EF893B-0491-416E-9D33-BADE96007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99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D4E0E4C2-5804-200D-B234-E89E34ACB8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0" b="1"/>
          <a:stretch/>
        </p:blipFill>
        <p:spPr>
          <a:xfrm>
            <a:off x="838200" y="754148"/>
            <a:ext cx="10515600" cy="499557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69F4FF8-F8B0-4630-BA1B-0D8B324CD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29769"/>
            <a:ext cx="11000232" cy="0"/>
          </a:xfrm>
          <a:prstGeom prst="line">
            <a:avLst/>
          </a:prstGeom>
          <a:ln w="152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39FEC3D6-1C08-31EA-CDF5-A678D650A692}"/>
              </a:ext>
            </a:extLst>
          </p:cNvPr>
          <p:cNvSpPr/>
          <p:nvPr/>
        </p:nvSpPr>
        <p:spPr>
          <a:xfrm>
            <a:off x="7478750" y="1987992"/>
            <a:ext cx="3772830" cy="825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7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1/25</a:t>
            </a:r>
            <a:r>
              <a:rPr lang="zh-TW" altLang="en-US" sz="17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號的今日</a:t>
            </a:r>
            <a:endParaRPr lang="en-US" altLang="zh-TW" sz="17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TW" altLang="en-US" sz="17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全台將送出</a:t>
            </a:r>
            <a:r>
              <a:rPr lang="en-US" altLang="zh-TW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1200</a:t>
            </a:r>
            <a:r>
              <a:rPr lang="zh-TW" altLang="en-US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份</a:t>
            </a:r>
            <a:r>
              <a:rPr lang="zh-TW" altLang="en-US" sz="17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年菜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2603EB5-D052-6F1B-12D2-CCC642EF0AC6}"/>
              </a:ext>
            </a:extLst>
          </p:cNvPr>
          <p:cNvSpPr/>
          <p:nvPr/>
        </p:nvSpPr>
        <p:spPr>
          <a:xfrm>
            <a:off x="7478748" y="1108278"/>
            <a:ext cx="2758071" cy="868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0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2025</a:t>
            </a:r>
            <a:r>
              <a:rPr lang="zh-TW" altLang="en-US" sz="20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年</a:t>
            </a:r>
            <a:endParaRPr lang="en-US" altLang="zh-TW" sz="20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TW" altLang="en-US" sz="20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邁入第 </a:t>
            </a:r>
            <a:r>
              <a:rPr lang="zh-TW" altLang="en-US" sz="36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十九屆</a:t>
            </a:r>
          </a:p>
        </p:txBody>
      </p:sp>
    </p:spTree>
    <p:extLst>
      <p:ext uri="{BB962C8B-B14F-4D97-AF65-F5344CB8AC3E}">
        <p14:creationId xmlns:p14="http://schemas.microsoft.com/office/powerpoint/2010/main" val="4128397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戶外, 服裝, 天空, 植物 的圖片&#10;&#10;自動產生的描述">
            <a:extLst>
              <a:ext uri="{FF2B5EF4-FFF2-40B4-BE49-F238E27FC236}">
                <a16:creationId xmlns:a16="http://schemas.microsoft.com/office/drawing/2014/main" id="{D68012A8-ABD8-CBA4-ABA9-1B35875ACB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888" b="21888"/>
          <a:stretch/>
        </p:blipFill>
        <p:spPr>
          <a:xfrm>
            <a:off x="1274944" y="2963119"/>
            <a:ext cx="3584389" cy="2688292"/>
          </a:xfrm>
          <a:prstGeom prst="rect">
            <a:avLst/>
          </a:prstGeom>
        </p:spPr>
      </p:pic>
      <p:pic>
        <p:nvPicPr>
          <p:cNvPr id="14" name="圖片 13" descr="一張含有 服裝, 人員, 人的臉孔, 男人 的圖片&#10;&#10;自動產生的描述">
            <a:extLst>
              <a:ext uri="{FF2B5EF4-FFF2-40B4-BE49-F238E27FC236}">
                <a16:creationId xmlns:a16="http://schemas.microsoft.com/office/drawing/2014/main" id="{19105A5A-E39F-3534-DEE6-699EAE85C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447" y="1598912"/>
            <a:ext cx="6275609" cy="4706707"/>
          </a:xfrm>
          <a:prstGeom prst="rect">
            <a:avLst/>
          </a:prstGeom>
        </p:spPr>
      </p:pic>
      <p:sp>
        <p:nvSpPr>
          <p:cNvPr id="4" name="內容版面配置區 13">
            <a:extLst>
              <a:ext uri="{FF2B5EF4-FFF2-40B4-BE49-F238E27FC236}">
                <a16:creationId xmlns:a16="http://schemas.microsoft.com/office/drawing/2014/main" id="{CD8886E5-7DDF-ACE3-A1E4-0242D41F2FD3}"/>
              </a:ext>
            </a:extLst>
          </p:cNvPr>
          <p:cNvSpPr txBox="1">
            <a:spLocks/>
          </p:cNvSpPr>
          <p:nvPr/>
        </p:nvSpPr>
        <p:spPr>
          <a:xfrm>
            <a:off x="960699" y="786821"/>
            <a:ext cx="10172329" cy="81209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14000"/>
              </a:lnSpc>
              <a:spcBef>
                <a:spcPct val="0"/>
              </a:spcBef>
              <a:buNone/>
            </a:pPr>
            <a:r>
              <a:rPr lang="zh-TW" altLang="en-US" sz="4800" b="1" dirty="0">
                <a:solidFill>
                  <a:srgbClr val="E73A1C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  <a:t>彩繪紅包會於年菜當天熱騰騰送到長輩的手裡</a:t>
            </a:r>
          </a:p>
        </p:txBody>
      </p:sp>
    </p:spTree>
    <p:extLst>
      <p:ext uri="{BB962C8B-B14F-4D97-AF65-F5344CB8AC3E}">
        <p14:creationId xmlns:p14="http://schemas.microsoft.com/office/powerpoint/2010/main" val="2043412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標題 10">
            <a:extLst>
              <a:ext uri="{FF2B5EF4-FFF2-40B4-BE49-F238E27FC236}">
                <a16:creationId xmlns:a16="http://schemas.microsoft.com/office/drawing/2014/main" id="{976A25C6-CA1E-4CF7-B187-A082028DC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504" y="2013776"/>
            <a:ext cx="7329952" cy="23429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</a:t>
            </a:r>
            <a:r>
              <a:rPr lang="zh-TW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您的參與，</a:t>
            </a:r>
            <a:br>
              <a:rPr lang="en-US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開啟長輩幸福的一年</a:t>
            </a:r>
            <a:r>
              <a:rPr lang="zh-TW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！</a:t>
            </a:r>
            <a:br>
              <a:rPr lang="en-US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TW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祝您</a:t>
            </a:r>
            <a:r>
              <a:rPr lang="en-US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zh-TW" altLang="zh-TW" sz="4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新年快樂</a:t>
            </a:r>
            <a:endParaRPr lang="zh-TW" altLang="en-US" sz="4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DFEB06C4-BD20-4767-8705-A463281C3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296" y="2532569"/>
            <a:ext cx="4844440" cy="4115936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3E0E33AA-4AB2-4282-AA5F-6193D4064D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5223" b="71937"/>
          <a:stretch/>
        </p:blipFill>
        <p:spPr>
          <a:xfrm>
            <a:off x="-441434" y="-200745"/>
            <a:ext cx="3798302" cy="2061076"/>
          </a:xfrm>
          <a:prstGeom prst="rect">
            <a:avLst/>
          </a:prstGeom>
        </p:spPr>
      </p:pic>
      <p:pic>
        <p:nvPicPr>
          <p:cNvPr id="15" name="圖片 14">
            <a:extLst>
              <a:ext uri="{FF2B5EF4-FFF2-40B4-BE49-F238E27FC236}">
                <a16:creationId xmlns:a16="http://schemas.microsoft.com/office/drawing/2014/main" id="{26E8F44A-E475-4953-AD02-7F8477B73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64" t="45517" r="49933" b="33063"/>
          <a:stretch/>
        </p:blipFill>
        <p:spPr>
          <a:xfrm flipH="1">
            <a:off x="8145608" y="1281394"/>
            <a:ext cx="3689038" cy="21476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3893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Google Shape;250;p4">
            <a:extLst>
              <a:ext uri="{FF2B5EF4-FFF2-40B4-BE49-F238E27FC236}">
                <a16:creationId xmlns:a16="http://schemas.microsoft.com/office/drawing/2014/main" id="{FB5302F9-E802-C6AE-43DF-2803815F5E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697601" y="3767105"/>
            <a:ext cx="4282723" cy="1601670"/>
          </a:xfrm>
          <a:prstGeom prst="rect">
            <a:avLst/>
          </a:prstGeom>
          <a:solidFill>
            <a:srgbClr val="DE7C74"/>
          </a:solidFill>
          <a:ln>
            <a:noFill/>
          </a:ln>
        </p:spPr>
        <p:txBody>
          <a:bodyPr spcFirstLastPara="1" vert="horz" wrap="square" lIns="121900" tIns="60933" rIns="121900" bIns="60933" rtlCol="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rgbClr val="C0504D"/>
              </a:buClr>
              <a:buSzPts val="3600"/>
            </a:pPr>
            <a:r>
              <a:rPr lang="zh-TW" altLang="en-US" sz="7200" b="1" dirty="0">
                <a:solidFill>
                  <a:schemeClr val="bg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幸福年菜</a:t>
            </a:r>
            <a:endParaRPr sz="7200" dirty="0">
              <a:solidFill>
                <a:schemeClr val="bg1"/>
              </a:solidFill>
            </a:endParaRPr>
          </a:p>
        </p:txBody>
      </p:sp>
      <p:pic>
        <p:nvPicPr>
          <p:cNvPr id="7" name="內容版面配置區 6" descr="一張含有 文字, 圖形, 字型, 卡通 的圖片&#10;&#10;自動產生的描述">
            <a:extLst>
              <a:ext uri="{FF2B5EF4-FFF2-40B4-BE49-F238E27FC236}">
                <a16:creationId xmlns:a16="http://schemas.microsoft.com/office/drawing/2014/main" id="{5EB88D7F-4201-E00B-35C0-68586925B7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94400" y="-248631"/>
            <a:ext cx="6372994" cy="5053022"/>
          </a:xfrm>
        </p:spPr>
      </p:pic>
      <p:grpSp>
        <p:nvGrpSpPr>
          <p:cNvPr id="12" name="群組 11">
            <a:extLst>
              <a:ext uri="{FF2B5EF4-FFF2-40B4-BE49-F238E27FC236}">
                <a16:creationId xmlns:a16="http://schemas.microsoft.com/office/drawing/2014/main" id="{25F856BA-F6B6-E979-4030-5D86739F140D}"/>
              </a:ext>
            </a:extLst>
          </p:cNvPr>
          <p:cNvGrpSpPr/>
          <p:nvPr/>
        </p:nvGrpSpPr>
        <p:grpSpPr>
          <a:xfrm>
            <a:off x="324606" y="379781"/>
            <a:ext cx="5143292" cy="5987564"/>
            <a:chOff x="324606" y="379781"/>
            <a:chExt cx="5143292" cy="5987564"/>
          </a:xfrm>
        </p:grpSpPr>
        <p:pic>
          <p:nvPicPr>
            <p:cNvPr id="9" name="圖片 8" descr="一張含有 文字, 服裝, 點心, 人員 的圖片&#10;&#10;自動產生的描述">
              <a:extLst>
                <a:ext uri="{FF2B5EF4-FFF2-40B4-BE49-F238E27FC236}">
                  <a16:creationId xmlns:a16="http://schemas.microsoft.com/office/drawing/2014/main" id="{08439392-E9DA-F158-A20E-559A85901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0181" b="14819"/>
            <a:stretch/>
          </p:blipFill>
          <p:spPr>
            <a:xfrm>
              <a:off x="326908" y="3475538"/>
              <a:ext cx="5140990" cy="2891807"/>
            </a:xfrm>
            <a:prstGeom prst="rect">
              <a:avLst/>
            </a:prstGeom>
          </p:spPr>
        </p:pic>
        <p:pic>
          <p:nvPicPr>
            <p:cNvPr id="11" name="圖片 10" descr="一張含有 服裝, 人員, 牆, 人的臉孔 的圖片&#10;&#10;自動產生的描述">
              <a:extLst>
                <a:ext uri="{FF2B5EF4-FFF2-40B4-BE49-F238E27FC236}">
                  <a16:creationId xmlns:a16="http://schemas.microsoft.com/office/drawing/2014/main" id="{57FC9567-CB21-56CE-8081-EED93DE181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2483" b="12483"/>
            <a:stretch/>
          </p:blipFill>
          <p:spPr>
            <a:xfrm>
              <a:off x="324606" y="379781"/>
              <a:ext cx="5143292" cy="2893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8185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4"/>
          <p:cNvPicPr preferRelativeResize="0"/>
          <p:nvPr/>
        </p:nvPicPr>
        <p:blipFill rotWithShape="1">
          <a:blip r:embed="rId3">
            <a:alphaModFix/>
          </a:blip>
          <a:srcRect l="8092" t="53446" r="5415" b="16931"/>
          <a:stretch/>
        </p:blipFill>
        <p:spPr>
          <a:xfrm>
            <a:off x="3599723" y="1892830"/>
            <a:ext cx="8064896" cy="3905313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548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21900" tIns="60933" rIns="121900" bIns="60933" rtlCol="0" anchor="b" anchorCtr="0">
            <a:noAutofit/>
          </a:bodyPr>
          <a:lstStyle/>
          <a:p>
            <a:pPr algn="just">
              <a:spcBef>
                <a:spcPts val="0"/>
              </a:spcBef>
              <a:buClr>
                <a:srgbClr val="C0504D"/>
              </a:buClr>
              <a:buSzPts val="3600"/>
            </a:pPr>
            <a:r>
              <a:rPr lang="zh-TW" altLang="en-US" sz="4800" b="1" dirty="0">
                <a:solidFill>
                  <a:srgbClr val="C0504D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關於老五老基金會</a:t>
            </a:r>
            <a:endParaRPr dirty="0"/>
          </a:p>
        </p:txBody>
      </p:sp>
      <p:sp>
        <p:nvSpPr>
          <p:cNvPr id="251" name="Google Shape;251;p4"/>
          <p:cNvSpPr txBox="1"/>
          <p:nvPr/>
        </p:nvSpPr>
        <p:spPr>
          <a:xfrm>
            <a:off x="788695" y="2852936"/>
            <a:ext cx="2411705" cy="77971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lang="zh-TW" altLang="en-US" sz="2133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成立</a:t>
            </a:r>
            <a:r>
              <a:rPr lang="zh-TW" altLang="en-US" sz="4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 </a:t>
            </a:r>
            <a:r>
              <a:rPr lang="en-US" altLang="zh-TW" sz="4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28 </a:t>
            </a:r>
            <a:r>
              <a:rPr lang="zh-TW" altLang="en-US" sz="2133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年</a:t>
            </a:r>
            <a:endParaRPr sz="2400" dirty="0"/>
          </a:p>
        </p:txBody>
      </p:sp>
      <p:sp>
        <p:nvSpPr>
          <p:cNvPr id="252" name="Google Shape;252;p4"/>
          <p:cNvSpPr txBox="1"/>
          <p:nvPr/>
        </p:nvSpPr>
        <p:spPr>
          <a:xfrm>
            <a:off x="788695" y="3900537"/>
            <a:ext cx="2411705" cy="77971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lang="zh-TW" altLang="en-US" sz="2133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全台</a:t>
            </a:r>
            <a:r>
              <a:rPr lang="zh-TW" altLang="en-US" sz="4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 </a:t>
            </a:r>
            <a:r>
              <a:rPr lang="en-US" altLang="zh-TW" sz="4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7 </a:t>
            </a:r>
            <a:r>
              <a:rPr lang="zh-TW" altLang="en-US" sz="2133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縣市</a:t>
            </a:r>
            <a:endParaRPr sz="2400"/>
          </a:p>
        </p:txBody>
      </p:sp>
      <p:sp>
        <p:nvSpPr>
          <p:cNvPr id="253" name="Google Shape;253;p4"/>
          <p:cNvSpPr txBox="1"/>
          <p:nvPr/>
        </p:nvSpPr>
        <p:spPr>
          <a:xfrm>
            <a:off x="788695" y="4948136"/>
            <a:ext cx="2411705" cy="77971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lang="en-US" altLang="zh-TW" sz="4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14 </a:t>
            </a:r>
            <a:r>
              <a:rPr lang="zh-TW" altLang="en-US" sz="2133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rPr>
              <a:t>服務據點</a:t>
            </a:r>
            <a:endParaRPr sz="2400"/>
          </a:p>
        </p:txBody>
      </p:sp>
      <p:pic>
        <p:nvPicPr>
          <p:cNvPr id="254" name="Google Shape;254;p4" descr="一張含有 文字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8876" y="1822723"/>
            <a:ext cx="2700058" cy="66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"/>
          <p:cNvSpPr/>
          <p:nvPr/>
        </p:nvSpPr>
        <p:spPr>
          <a:xfrm>
            <a:off x="7920203" y="5829267"/>
            <a:ext cx="3648405" cy="76808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/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0F61B36-69D2-4237-B491-613AD7637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42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6"/>
          <p:cNvGrpSpPr/>
          <p:nvPr/>
        </p:nvGrpSpPr>
        <p:grpSpPr>
          <a:xfrm>
            <a:off x="1583499" y="-27384"/>
            <a:ext cx="10005829" cy="6624736"/>
            <a:chOff x="611560" y="-20538"/>
            <a:chExt cx="7504372" cy="4968552"/>
          </a:xfrm>
        </p:grpSpPr>
        <p:sp>
          <p:nvSpPr>
            <p:cNvPr id="267" name="Google Shape;267;p6"/>
            <p:cNvSpPr/>
            <p:nvPr/>
          </p:nvSpPr>
          <p:spPr>
            <a:xfrm>
              <a:off x="5681248" y="780468"/>
              <a:ext cx="2144630" cy="3744000"/>
            </a:xfrm>
            <a:prstGeom prst="roundRect">
              <a:avLst>
                <a:gd name="adj" fmla="val 4269"/>
              </a:avLst>
            </a:prstGeom>
            <a:solidFill>
              <a:srgbClr val="EEB01A"/>
            </a:solidFill>
            <a:ln w="25400" cap="flat" cmpd="sng">
              <a:solidFill>
                <a:srgbClr val="EEB0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/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6"/>
            <p:cNvSpPr/>
            <p:nvPr/>
          </p:nvSpPr>
          <p:spPr>
            <a:xfrm>
              <a:off x="3054533" y="735894"/>
              <a:ext cx="2476800" cy="3132000"/>
            </a:xfrm>
            <a:prstGeom prst="roundRect">
              <a:avLst>
                <a:gd name="adj" fmla="val 6085"/>
              </a:avLst>
            </a:prstGeom>
            <a:solidFill>
              <a:srgbClr val="E26911"/>
            </a:solidFill>
            <a:ln w="25400" cap="flat" cmpd="sng">
              <a:solidFill>
                <a:srgbClr val="E2691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/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6"/>
            <p:cNvSpPr/>
            <p:nvPr/>
          </p:nvSpPr>
          <p:spPr>
            <a:xfrm>
              <a:off x="923541" y="750532"/>
              <a:ext cx="1965600" cy="4197482"/>
            </a:xfrm>
            <a:prstGeom prst="roundRect">
              <a:avLst>
                <a:gd name="adj" fmla="val 6085"/>
              </a:avLst>
            </a:prstGeom>
            <a:solidFill>
              <a:srgbClr val="D71318"/>
            </a:solidFill>
            <a:ln w="25400" cap="flat" cmpd="sng">
              <a:solidFill>
                <a:srgbClr val="D7131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/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73" name="Google Shape;273;p6"/>
            <p:cNvPicPr preferRelativeResize="0">
              <a:picLocks/>
            </p:cNvPicPr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11560" y="-20538"/>
              <a:ext cx="7504372" cy="43876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8" name="Google Shape;268;p6"/>
            <p:cNvSpPr txBox="1"/>
            <p:nvPr/>
          </p:nvSpPr>
          <p:spPr>
            <a:xfrm>
              <a:off x="5590140" y="3796172"/>
              <a:ext cx="2300859" cy="68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t" anchorCtr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TW" altLang="en-US" sz="2267" b="1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一般長輩</a:t>
              </a:r>
              <a:endParaRPr sz="2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 algn="ctr">
                <a:lnSpc>
                  <a:spcPct val="114000"/>
                </a:lnSpc>
              </a:pPr>
              <a:r>
                <a:rPr lang="zh-TW" altLang="en-US" sz="2267" b="1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一起為老做準備</a:t>
              </a:r>
              <a:endParaRPr sz="2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  <p:sp>
          <p:nvSpPr>
            <p:cNvPr id="271" name="Google Shape;271;p6"/>
            <p:cNvSpPr txBox="1"/>
            <p:nvPr/>
          </p:nvSpPr>
          <p:spPr>
            <a:xfrm>
              <a:off x="3126905" y="3146363"/>
              <a:ext cx="2300859" cy="68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t" anchorCtr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獨居長輩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有陪伴有支持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  <p:sp>
          <p:nvSpPr>
            <p:cNvPr id="272" name="Google Shape;272;p6"/>
            <p:cNvSpPr txBox="1"/>
            <p:nvPr/>
          </p:nvSpPr>
          <p:spPr>
            <a:xfrm>
              <a:off x="754437" y="4226483"/>
              <a:ext cx="2300859" cy="68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t" anchorCtr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失能長輩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提供生活照顧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</p:grpSp>
      <p:sp>
        <p:nvSpPr>
          <p:cNvPr id="274" name="Google Shape;274;p6"/>
          <p:cNvSpPr txBox="1">
            <a:spLocks noGrp="1"/>
          </p:cNvSpPr>
          <p:nvPr>
            <p:ph type="title"/>
          </p:nvPr>
        </p:nvSpPr>
        <p:spPr>
          <a:xfrm rot="5400000">
            <a:off x="-446376" y="2073387"/>
            <a:ext cx="3236979" cy="818397"/>
          </a:xfrm>
          <a:prstGeom prst="rect">
            <a:avLst/>
          </a:prstGeom>
          <a:noFill/>
          <a:ln>
            <a:noFill/>
          </a:ln>
        </p:spPr>
        <p:txBody>
          <a:bodyPr spcFirstLastPara="1" vert="vert270" wrap="square" lIns="121900" tIns="60933" rIns="121900" bIns="60933" rtlCol="0" anchor="t" anchorCtr="0">
            <a:noAutofit/>
          </a:bodyPr>
          <a:lstStyle/>
          <a:p>
            <a:pPr algn="just"/>
            <a:r>
              <a:rPr lang="zh-TW" dirty="0"/>
              <a:t>關於服務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6"/>
          <p:cNvGrpSpPr/>
          <p:nvPr/>
        </p:nvGrpSpPr>
        <p:grpSpPr>
          <a:xfrm>
            <a:off x="1583499" y="-27384"/>
            <a:ext cx="10005829" cy="6624736"/>
            <a:chOff x="611560" y="-20538"/>
            <a:chExt cx="7504372" cy="4968552"/>
          </a:xfrm>
        </p:grpSpPr>
        <p:sp>
          <p:nvSpPr>
            <p:cNvPr id="267" name="Google Shape;267;p6"/>
            <p:cNvSpPr/>
            <p:nvPr/>
          </p:nvSpPr>
          <p:spPr>
            <a:xfrm>
              <a:off x="5681248" y="780468"/>
              <a:ext cx="2144630" cy="3744000"/>
            </a:xfrm>
            <a:prstGeom prst="roundRect">
              <a:avLst>
                <a:gd name="adj" fmla="val 4269"/>
              </a:avLst>
            </a:prstGeom>
            <a:solidFill>
              <a:srgbClr val="EEB01A"/>
            </a:solidFill>
            <a:ln w="25400" cap="flat" cmpd="sng">
              <a:solidFill>
                <a:srgbClr val="EEB01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/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6"/>
            <p:cNvSpPr/>
            <p:nvPr/>
          </p:nvSpPr>
          <p:spPr>
            <a:xfrm>
              <a:off x="3054533" y="735894"/>
              <a:ext cx="2476800" cy="3132000"/>
            </a:xfrm>
            <a:prstGeom prst="roundRect">
              <a:avLst>
                <a:gd name="adj" fmla="val 6085"/>
              </a:avLst>
            </a:prstGeom>
            <a:solidFill>
              <a:srgbClr val="E26911"/>
            </a:solidFill>
            <a:ln w="25400" cap="flat" cmpd="sng">
              <a:solidFill>
                <a:srgbClr val="E2691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/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6"/>
            <p:cNvSpPr/>
            <p:nvPr/>
          </p:nvSpPr>
          <p:spPr>
            <a:xfrm>
              <a:off x="923541" y="750532"/>
              <a:ext cx="1965600" cy="4197482"/>
            </a:xfrm>
            <a:prstGeom prst="roundRect">
              <a:avLst>
                <a:gd name="adj" fmla="val 6085"/>
              </a:avLst>
            </a:prstGeom>
            <a:solidFill>
              <a:srgbClr val="D71318"/>
            </a:solidFill>
            <a:ln w="25400" cap="flat" cmpd="sng">
              <a:solidFill>
                <a:srgbClr val="D7131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60933" rIns="121900" bIns="60933" anchor="ctr" anchorCtr="0">
              <a:noAutofit/>
            </a:bodyPr>
            <a:lstStyle/>
            <a:p>
              <a:pPr algn="ctr"/>
              <a:endParaRPr sz="2400"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73" name="Google Shape;273;p6"/>
            <p:cNvPicPr preferRelativeResize="0">
              <a:picLocks/>
            </p:cNvPicPr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11560" y="-20538"/>
              <a:ext cx="7504372" cy="43876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8" name="Google Shape;268;p6"/>
            <p:cNvSpPr txBox="1"/>
            <p:nvPr/>
          </p:nvSpPr>
          <p:spPr>
            <a:xfrm>
              <a:off x="5590140" y="3796172"/>
              <a:ext cx="2300859" cy="68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t" anchorCtr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TW" altLang="en-US" sz="2267" b="1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一般長輩</a:t>
              </a:r>
              <a:endParaRPr sz="2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 algn="ctr">
                <a:lnSpc>
                  <a:spcPct val="114000"/>
                </a:lnSpc>
              </a:pPr>
              <a:r>
                <a:rPr lang="zh-TW" altLang="en-US" sz="2267" b="1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一起為老做準備</a:t>
              </a:r>
              <a:endParaRPr sz="2267" b="1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  <p:sp>
          <p:nvSpPr>
            <p:cNvPr id="271" name="Google Shape;271;p6"/>
            <p:cNvSpPr txBox="1"/>
            <p:nvPr/>
          </p:nvSpPr>
          <p:spPr>
            <a:xfrm>
              <a:off x="3126905" y="3146363"/>
              <a:ext cx="2300859" cy="68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t" anchorCtr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獨居長輩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有陪伴有支持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  <p:sp>
          <p:nvSpPr>
            <p:cNvPr id="272" name="Google Shape;272;p6"/>
            <p:cNvSpPr txBox="1"/>
            <p:nvPr/>
          </p:nvSpPr>
          <p:spPr>
            <a:xfrm>
              <a:off x="754437" y="4226483"/>
              <a:ext cx="2300859" cy="68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60933" rIns="121900" bIns="60933" anchor="t" anchorCtr="0">
              <a:spAutoFit/>
            </a:bodyPr>
            <a:lstStyle/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失能長輩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  <a:p>
              <a:pPr algn="ctr">
                <a:lnSpc>
                  <a:spcPct val="114000"/>
                </a:lnSpc>
              </a:pPr>
              <a:r>
                <a:rPr lang="zh-TW" altLang="en-US" sz="2267" b="1" dirty="0">
                  <a:solidFill>
                    <a:schemeClr val="lt1"/>
                  </a:solidFill>
                  <a:latin typeface="Microsoft YaHei"/>
                  <a:ea typeface="Microsoft YaHei"/>
                  <a:cs typeface="Microsoft YaHei"/>
                  <a:sym typeface="Microsoft YaHei"/>
                </a:rPr>
                <a:t>提供生活照顧</a:t>
              </a:r>
              <a:endParaRPr sz="2267" b="1" dirty="0">
                <a:solidFill>
                  <a:schemeClr val="lt1"/>
                </a:solidFill>
                <a:latin typeface="Microsoft YaHei"/>
                <a:ea typeface="Microsoft YaHei"/>
                <a:cs typeface="Microsoft YaHei"/>
                <a:sym typeface="Microsoft YaHei"/>
              </a:endParaRPr>
            </a:p>
          </p:txBody>
        </p:sp>
      </p:grpSp>
      <p:sp>
        <p:nvSpPr>
          <p:cNvPr id="274" name="Google Shape;274;p6"/>
          <p:cNvSpPr txBox="1">
            <a:spLocks noGrp="1"/>
          </p:cNvSpPr>
          <p:nvPr>
            <p:ph type="title"/>
          </p:nvPr>
        </p:nvSpPr>
        <p:spPr>
          <a:xfrm rot="5400000">
            <a:off x="-446376" y="2073387"/>
            <a:ext cx="3236979" cy="818397"/>
          </a:xfrm>
          <a:prstGeom prst="rect">
            <a:avLst/>
          </a:prstGeom>
          <a:noFill/>
          <a:ln>
            <a:noFill/>
          </a:ln>
        </p:spPr>
        <p:txBody>
          <a:bodyPr spcFirstLastPara="1" vert="vert270" wrap="square" lIns="121900" tIns="60933" rIns="121900" bIns="60933" rtlCol="0" anchor="t" anchorCtr="0">
            <a:noAutofit/>
          </a:bodyPr>
          <a:lstStyle/>
          <a:p>
            <a:pPr algn="just"/>
            <a:r>
              <a:rPr lang="zh-TW" dirty="0"/>
              <a:t>關於服務</a:t>
            </a:r>
            <a:endParaRPr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A08C2DF-150C-EAEA-7E04-C5D33F67D3FB}"/>
              </a:ext>
            </a:extLst>
          </p:cNvPr>
          <p:cNvSpPr/>
          <p:nvPr/>
        </p:nvSpPr>
        <p:spPr>
          <a:xfrm>
            <a:off x="1583499" y="0"/>
            <a:ext cx="3178888" cy="67610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FDE92C-11EF-143B-392A-E1AFDF820F06}"/>
              </a:ext>
            </a:extLst>
          </p:cNvPr>
          <p:cNvSpPr/>
          <p:nvPr/>
        </p:nvSpPr>
        <p:spPr>
          <a:xfrm>
            <a:off x="8295429" y="62346"/>
            <a:ext cx="3178888" cy="608907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2046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04E3DC70-B039-CA61-87CB-1BA34528B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3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2">
            <a:extLst>
              <a:ext uri="{FF2B5EF4-FFF2-40B4-BE49-F238E27FC236}">
                <a16:creationId xmlns:a16="http://schemas.microsoft.com/office/drawing/2014/main" id="{649962A5-5D27-6B17-9B9F-0841F5C3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7" name="圖片 16">
            <a:extLst>
              <a:ext uri="{FF2B5EF4-FFF2-40B4-BE49-F238E27FC236}">
                <a16:creationId xmlns:a16="http://schemas.microsoft.com/office/drawing/2014/main" id="{02DC1D4A-EF4C-A5CC-4358-D4754ACAF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3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服裝, 人員, 微笑, 人的臉孔 的圖片&#10;&#10;自動產生的描述">
            <a:extLst>
              <a:ext uri="{FF2B5EF4-FFF2-40B4-BE49-F238E27FC236}">
                <a16:creationId xmlns:a16="http://schemas.microsoft.com/office/drawing/2014/main" id="{9B0AC1AC-D124-1A1E-E594-F087F6D98E1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t="15742" b="4010"/>
          <a:stretch/>
        </p:blipFill>
        <p:spPr>
          <a:xfrm>
            <a:off x="5063586" y="1"/>
            <a:ext cx="6667497" cy="4013752"/>
          </a:xfrm>
          <a:prstGeom prst="rect">
            <a:avLst/>
          </a:prstGeom>
        </p:spPr>
      </p:pic>
      <p:pic>
        <p:nvPicPr>
          <p:cNvPr id="9" name="圖片 8" descr="一張含有 服裝, 人員, 室內, 陸上交通工具 的圖片&#10;&#10;自動產生的描述">
            <a:extLst>
              <a:ext uri="{FF2B5EF4-FFF2-40B4-BE49-F238E27FC236}">
                <a16:creationId xmlns:a16="http://schemas.microsoft.com/office/drawing/2014/main" id="{62376969-A274-CA9B-6C51-EC9E423C90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8692" r="8692"/>
          <a:stretch/>
        </p:blipFill>
        <p:spPr>
          <a:xfrm>
            <a:off x="460916" y="0"/>
            <a:ext cx="4423609" cy="4015819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BBB1B45B-1B04-FA5F-6272-D5D224C453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8536"/>
          <a:stretch/>
        </p:blipFill>
        <p:spPr>
          <a:xfrm>
            <a:off x="0" y="4014439"/>
            <a:ext cx="12192000" cy="284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19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2254</TotalTime>
  <Words>293</Words>
  <Application>Microsoft Office PowerPoint</Application>
  <PresentationFormat>寬螢幕</PresentationFormat>
  <Paragraphs>45</Paragraphs>
  <Slides>17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14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17</vt:i4>
      </vt:variant>
    </vt:vector>
  </HeadingPairs>
  <TitlesOfParts>
    <vt:vector size="33" baseType="lpstr">
      <vt:lpstr>等线</vt:lpstr>
      <vt:lpstr>Gen Jyuu Gothic Bold</vt:lpstr>
      <vt:lpstr>微软雅黑</vt:lpstr>
      <vt:lpstr>微软雅黑</vt:lpstr>
      <vt:lpstr>宋体</vt:lpstr>
      <vt:lpstr>Microsoft JhengHei</vt:lpstr>
      <vt:lpstr>Microsoft JhengHei</vt:lpstr>
      <vt:lpstr>新細明體</vt:lpstr>
      <vt:lpstr>Arial</vt:lpstr>
      <vt:lpstr>Calibri</vt:lpstr>
      <vt:lpstr>Calibri Light</vt:lpstr>
      <vt:lpstr>Century Gothic</vt:lpstr>
      <vt:lpstr>Segoe UI Light</vt:lpstr>
      <vt:lpstr>Wingdings</vt:lpstr>
      <vt:lpstr>Office 主题</vt:lpstr>
      <vt:lpstr>Office 佈景主題</vt:lpstr>
      <vt:lpstr>PowerPoint 簡報</vt:lpstr>
      <vt:lpstr>幸福年菜</vt:lpstr>
      <vt:lpstr>關於老五老基金會</vt:lpstr>
      <vt:lpstr>PowerPoint 簡報</vt:lpstr>
      <vt:lpstr>關於服務</vt:lpstr>
      <vt:lpstr>關於服務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有您的參與， 開啟長輩幸福的一年！ 祝您  新年快樂</vt:lpstr>
    </vt:vector>
  </TitlesOfParts>
  <Company>http://www.ypppt.com/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http:/www.ypppt.com</cp:keywords>
  <dc:description>http://www.ypppt.com/</dc:description>
  <cp:lastModifiedBy>fionafang</cp:lastModifiedBy>
  <cp:revision>266</cp:revision>
  <dcterms:created xsi:type="dcterms:W3CDTF">2015-08-18T02:51:00Z</dcterms:created>
  <dcterms:modified xsi:type="dcterms:W3CDTF">2025-12-04T08:49:58Z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